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9" r:id="rId4"/>
    <p:sldId id="280" r:id="rId5"/>
    <p:sldId id="258" r:id="rId6"/>
    <p:sldId id="259" r:id="rId7"/>
    <p:sldId id="267" r:id="rId8"/>
    <p:sldId id="270" r:id="rId9"/>
    <p:sldId id="266" r:id="rId10"/>
    <p:sldId id="269" r:id="rId11"/>
    <p:sldId id="261" r:id="rId12"/>
    <p:sldId id="263" r:id="rId13"/>
    <p:sldId id="271" r:id="rId14"/>
    <p:sldId id="276" r:id="rId15"/>
    <p:sldId id="272" r:id="rId16"/>
    <p:sldId id="273" r:id="rId17"/>
    <p:sldId id="262" r:id="rId18"/>
    <p:sldId id="277" r:id="rId19"/>
    <p:sldId id="278" r:id="rId20"/>
    <p:sldId id="264" r:id="rId21"/>
    <p:sldId id="26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434"/>
    <a:srgbClr val="FF0000"/>
    <a:srgbClr val="FFFFFF"/>
    <a:srgbClr val="868686"/>
    <a:srgbClr val="5482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05" autoAdjust="0"/>
    <p:restoredTop sz="94660"/>
  </p:normalViewPr>
  <p:slideViewPr>
    <p:cSldViewPr snapToGrid="0">
      <p:cViewPr varScale="1">
        <p:scale>
          <a:sx n="93" d="100"/>
          <a:sy n="93" d="100"/>
        </p:scale>
        <p:origin x="96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D:\Giacomo\StartUp\2022_StartCupER\Fase2\Mercato.xlsx" TargetMode="External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[Mercato.xlsx]Sheet1!$B$2:$B$4</cx:f>
        <cx:lvl ptCount="3">
          <cx:pt idx="0">TOTAL AVAILABLE MARKET</cx:pt>
          <cx:pt idx="1">SERVICEABLE MARKET</cx:pt>
          <cx:pt idx="2">TARGET MARKET</cx:pt>
        </cx:lvl>
      </cx:strDim>
      <cx:numDim type="val">
        <cx:f>[Mercato.xlsx]Sheet1!$C$2:$C$4</cx:f>
        <cx:lvl ptCount="3" formatCode="Standard">
          <cx:pt idx="0">60.5</cx:pt>
          <cx:pt idx="1">12</cx:pt>
          <cx:pt idx="2">3</cx:pt>
        </cx:lvl>
      </cx:numDim>
    </cx:data>
  </cx:chartData>
  <cx:chart>
    <cx:plotArea>
      <cx:plotAreaRegion>
        <cx:series layoutId="funnel" uniqueId="{9324C6FA-A674-4D63-8174-8072B53AF7E8}">
          <cx:dataPt idx="0">
            <cx:spPr>
              <a:solidFill>
                <a:srgbClr val="002060"/>
              </a:solidFill>
            </cx:spPr>
          </cx:dataPt>
          <cx:dataPt idx="1">
            <cx:spPr>
              <a:solidFill>
                <a:srgbClr val="70AD47">
                  <a:lumMod val="75000"/>
                </a:srgbClr>
              </a:solidFill>
            </cx:spPr>
          </cx:dataPt>
          <cx:dataPt idx="2">
            <cx:spPr>
              <a:solidFill>
                <a:srgbClr val="C00000"/>
              </a:solidFill>
            </cx:spPr>
          </cx:dataPt>
          <cx:dataLabels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 sz="1400" b="1">
                    <a:solidFill>
                      <a:schemeClr val="bg1"/>
                    </a:solidFill>
                  </a:defRPr>
                </a:pPr>
                <a:endParaRPr lang="en-US" sz="1400" b="1" i="0" u="none" strike="noStrike" baseline="0">
                  <a:solidFill>
                    <a:schemeClr val="bg1"/>
                  </a:solidFill>
                  <a:latin typeface="Calibri" panose="020F0502020204030204"/>
                </a:endParaRPr>
              </a:p>
            </cx:txPr>
            <cx:dataLabel idx="0">
              <cx:txPr>
                <a:bodyPr spcFirstLastPara="1" vertOverflow="ellipsis" horzOverflow="overflow" wrap="square" lIns="0" tIns="0" rIns="0" bIns="0" anchor="ctr" anchorCtr="1"/>
                <a:lstStyle/>
                <a:p>
                  <a:pPr algn="ctr" rtl="0">
                    <a:defRPr/>
                  </a:pPr>
                  <a:r>
                    <a:rPr lang="en-US" sz="1400" b="1" i="0" u="none" strike="noStrike" baseline="0">
                      <a:solidFill>
                        <a:schemeClr val="bg1"/>
                      </a:solidFill>
                      <a:latin typeface="Calibri" panose="020F0502020204030204"/>
                    </a:rPr>
                    <a:t>60.5</a:t>
                  </a:r>
                </a:p>
              </cx:txPr>
            </cx:dataLabel>
            <cx:dataLabel idx="1">
              <cx:txPr>
                <a:bodyPr spcFirstLastPara="1" vertOverflow="ellipsis" horzOverflow="overflow" wrap="square" lIns="0" tIns="0" rIns="0" bIns="0" anchor="ctr" anchorCtr="1"/>
                <a:lstStyle/>
                <a:p>
                  <a:pPr algn="ctr" rtl="0">
                    <a:defRPr>
                      <a:solidFill>
                        <a:schemeClr val="tx1"/>
                      </a:solidFill>
                    </a:defRPr>
                  </a:pPr>
                  <a:r>
                    <a:rPr lang="en-US" sz="1400" b="1" i="0" u="none" strike="noStrike" baseline="0">
                      <a:solidFill>
                        <a:schemeClr val="tx1"/>
                      </a:solidFill>
                      <a:latin typeface="Calibri" panose="020F0502020204030204"/>
                    </a:rPr>
                    <a:t>12</a:t>
                  </a:r>
                </a:p>
              </cx:txPr>
            </cx:dataLabel>
            <cx:dataLabel idx="2">
              <cx:txPr>
                <a:bodyPr spcFirstLastPara="1" vertOverflow="ellipsis" horzOverflow="overflow" wrap="square" lIns="0" tIns="0" rIns="0" bIns="0" anchor="ctr" anchorCtr="1"/>
                <a:lstStyle/>
                <a:p>
                  <a:pPr algn="ctr" rtl="0">
                    <a:defRPr>
                      <a:solidFill>
                        <a:schemeClr val="tx1"/>
                      </a:solidFill>
                    </a:defRPr>
                  </a:pPr>
                  <a:r>
                    <a:rPr lang="en-US" sz="1400" b="1" i="0" u="none" strike="noStrike" baseline="0">
                      <a:solidFill>
                        <a:schemeClr val="tx1"/>
                      </a:solidFill>
                      <a:latin typeface="Calibri" panose="020F0502020204030204"/>
                    </a:rPr>
                    <a:t>3</a:t>
                  </a:r>
                </a:p>
              </cx:txPr>
            </cx:dataLabel>
          </cx:dataLabels>
          <cx:dataId val="0"/>
        </cx:series>
      </cx:plotAreaRegion>
      <cx:axis id="0">
        <cx:catScaling gapWidth="0.0599999987"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1400" b="1">
                <a:solidFill>
                  <a:sysClr val="windowText" lastClr="000000"/>
                </a:solidFill>
              </a:defRPr>
            </a:pPr>
            <a:endParaRPr lang="en-US" sz="1400" b="1" i="0" u="none" strike="noStrike" baseline="0">
              <a:solidFill>
                <a:sysClr val="windowText" lastClr="000000"/>
              </a:solidFill>
              <a:latin typeface="Calibri" panose="020F0502020204030204"/>
            </a:endParaRPr>
          </a:p>
        </cx:txPr>
      </cx:axis>
    </cx:plotArea>
  </cx:chart>
  <cx:spPr>
    <a:solidFill>
      <a:schemeClr val="bg1"/>
    </a:solidFill>
    <a:ln>
      <a:solidFill>
        <a:schemeClr val="bg1"/>
      </a:solidFill>
    </a:ln>
  </cx:spPr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jpeg>
</file>

<file path=ppt/media/image22.png>
</file>

<file path=ppt/media/image23.png>
</file>

<file path=ppt/media/image24.jpeg>
</file>

<file path=ppt/media/image25.jpeg>
</file>

<file path=ppt/media/image26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61BA9-4C04-CEAE-561B-A52B9D07D4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4C5AD5-622D-21B3-0AD6-B26D4CB42F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50A7E-F96B-9898-4C5D-F230CCE3F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4969-2798-4388-AB6C-7C09F47AD8F0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E716A-5F67-B865-8289-010035BA7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1AF6F3-3D4E-D628-99B3-12014EFB4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3EFEB-E1B2-40C8-AB33-D24CCA18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B5E21-C0A4-E741-C9D2-CD216CFD2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A3A8B6-7326-27EC-1727-0B8933E7AF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A0FD4-D942-5838-E989-0CDEF8DB3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4969-2798-4388-AB6C-7C09F47AD8F0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1B44D-978B-4C21-CDA2-DCB28ED8E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D1FF90-D17E-43CE-86A1-D131119C8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3EFEB-E1B2-40C8-AB33-D24CCA18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474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17F65A-9EAE-ADC0-5661-99C42B6B88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845D3E-51A2-55DB-7F8E-49017C6779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25676-E67D-9BC4-CD4A-8A5127183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4969-2798-4388-AB6C-7C09F47AD8F0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5C603-13E0-4234-8DE7-D26EEE8F7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BDFDB-8328-C108-4046-186CD98A4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3EFEB-E1B2-40C8-AB33-D24CCA18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734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479CC-B842-8122-799A-AF25B58C7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1756E-27DB-4603-DE74-1793488A7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A9690-86EF-FEBD-BE12-4C1B65344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4969-2798-4388-AB6C-7C09F47AD8F0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79B2BA-C744-DBA8-83D8-D482A27C4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3B079-0AC4-309A-E185-BBDA9EF56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3EFEB-E1B2-40C8-AB33-D24CCA18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084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CD5D0-703E-8FFB-A19C-F69ABC3F1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DE682F-138F-DB4C-628D-132FB9EF1E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45563D-0765-5A6D-C777-DED043C66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4969-2798-4388-AB6C-7C09F47AD8F0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AE1FB-7F84-E419-7BF0-7F8FD234D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78FC00-69D1-348C-0BD9-2A45DF393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3EFEB-E1B2-40C8-AB33-D24CCA18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272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3DBF-99CC-4EEF-809A-F2508CACA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00328-72A2-083B-C356-D44548F846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F2B37C-804F-DF4A-9A67-F92213EB2F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E2B0FE-F97A-C932-B81C-5EF32BCB9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4969-2798-4388-AB6C-7C09F47AD8F0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FAA627-63D6-93D7-3711-9729EDB06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C0186B-7603-6D99-533C-F874CCE82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3EFEB-E1B2-40C8-AB33-D24CCA18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970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E0487-5903-5492-4151-8B28AD153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524AAA-071D-DC23-9B27-25B946803D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5ADC6F-E7EA-B009-8B3F-222C74D5D0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320A3E-66FB-4DB5-7764-E4154AB060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82B3B6-6893-1B5D-1AD7-5754EF0821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6DFBA3-4D02-083B-9E78-818649929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4969-2798-4388-AB6C-7C09F47AD8F0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6134CE-21E3-72DB-9C76-20F8498D9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64579-82C0-AE6E-1719-5427EB179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3EFEB-E1B2-40C8-AB33-D24CCA18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515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BAFAD-5305-99F4-F83B-88D43FF78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BDC12F-30E7-59AA-7310-C2A5D7227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4969-2798-4388-AB6C-7C09F47AD8F0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7AAADF-0C81-FF2C-1DEA-AEC798CC6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C36B0C-04DD-329D-FB6D-DB54E377C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3EFEB-E1B2-40C8-AB33-D24CCA18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620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B5234B-EA50-C259-D2C8-EB1C7121F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4969-2798-4388-AB6C-7C09F47AD8F0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11183A-F12B-E15F-92D2-5CA8E3B82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3DB2EF-7AC0-0DCB-B573-CD520C15D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3EFEB-E1B2-40C8-AB33-D24CCA18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907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612CB-9493-8676-9214-70C95817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DDA64-4957-AEFF-82E8-BD047F941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EF49A-F497-0045-179A-C6F6C4F89A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4E0F14-AFC9-5A6A-08BD-EB1B7F346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4969-2798-4388-AB6C-7C09F47AD8F0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9166F3-BB0D-B000-93F5-7F69D5432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514A88-81AF-0246-30DA-1173045E5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3EFEB-E1B2-40C8-AB33-D24CCA18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943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2A687-136F-8F62-3D74-810CA281D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48B514-50A7-E6DD-FEA4-6D5BFFC3A5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98746A-43EC-F8FC-BA65-A9E94C872F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98C59E-29F9-D70B-04C6-EF64D4704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4969-2798-4388-AB6C-7C09F47AD8F0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B16B4-71B5-E5CB-0794-4269FFC40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0946B4-17B7-5894-C2A9-CFCC22E27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3EFEB-E1B2-40C8-AB33-D24CCA18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121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BE3376-5976-584F-856E-3FE2ADBE2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AB7821-E280-BA97-07F0-8CBCA257AA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FF3666-12CD-9A53-D23F-D71E5366AF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A44969-2798-4388-AB6C-7C09F47AD8F0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FDE62C-E417-242D-A9A9-1D987F3C4E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4827C-F6A0-7739-E8F9-E71F43C751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3EFEB-E1B2-40C8-AB33-D24CCA18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935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5" Type="http://schemas.openxmlformats.org/officeDocument/2006/relationships/image" Target="../media/image1.png"/><Relationship Id="rId10" Type="http://schemas.openxmlformats.org/officeDocument/2006/relationships/image" Target="../media/image13.sv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00E721F4-DB81-1D05-C194-CB6D97681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720" y="1944444"/>
            <a:ext cx="5496560" cy="2969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186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Rectangle 251">
            <a:extLst>
              <a:ext uri="{FF2B5EF4-FFF2-40B4-BE49-F238E27FC236}">
                <a16:creationId xmlns:a16="http://schemas.microsoft.com/office/drawing/2014/main" id="{79E7306D-43E1-74E8-AD23-6D26B18F1503}"/>
              </a:ext>
            </a:extLst>
          </p:cNvPr>
          <p:cNvSpPr/>
          <p:nvPr/>
        </p:nvSpPr>
        <p:spPr>
          <a:xfrm>
            <a:off x="311390" y="1869989"/>
            <a:ext cx="11625016" cy="4471678"/>
          </a:xfrm>
          <a:prstGeom prst="rect">
            <a:avLst/>
          </a:prstGeom>
          <a:solidFill>
            <a:srgbClr val="00743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EF6F8E-09B4-2998-CD71-8D759ABBF5E5}"/>
              </a:ext>
            </a:extLst>
          </p:cNvPr>
          <p:cNvSpPr txBox="1"/>
          <p:nvPr/>
        </p:nvSpPr>
        <p:spPr>
          <a:xfrm>
            <a:off x="-79908" y="1008590"/>
            <a:ext cx="5536062" cy="915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PROGETTAZIONE &amp; MANUTENZIONE</a:t>
            </a:r>
          </a:p>
        </p:txBody>
      </p:sp>
      <p:pic>
        <p:nvPicPr>
          <p:cNvPr id="96" name="Graphic 95" descr="Processor with solid fill">
            <a:extLst>
              <a:ext uri="{FF2B5EF4-FFF2-40B4-BE49-F238E27FC236}">
                <a16:creationId xmlns:a16="http://schemas.microsoft.com/office/drawing/2014/main" id="{484806A1-80B0-9CBC-C630-ADC3626475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30975" y="2493969"/>
            <a:ext cx="1870061" cy="1870061"/>
          </a:xfrm>
          <a:prstGeom prst="rect">
            <a:avLst/>
          </a:prstGeom>
        </p:spPr>
      </p:pic>
      <p:pic>
        <p:nvPicPr>
          <p:cNvPr id="98" name="Graphic 97" descr="Laptop with solid fill">
            <a:extLst>
              <a:ext uri="{FF2B5EF4-FFF2-40B4-BE49-F238E27FC236}">
                <a16:creationId xmlns:a16="http://schemas.microsoft.com/office/drawing/2014/main" id="{794D0C97-3AB0-73DA-1C8B-2D4E37FE3F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64477" y="1739532"/>
            <a:ext cx="3171928" cy="317192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DAE8770-EBBF-9432-1AE9-7E025DBEA028}"/>
              </a:ext>
            </a:extLst>
          </p:cNvPr>
          <p:cNvSpPr txBox="1"/>
          <p:nvPr/>
        </p:nvSpPr>
        <p:spPr>
          <a:xfrm>
            <a:off x="4303075" y="1009384"/>
            <a:ext cx="3313164" cy="915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HARDWARE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C240574-C034-AD7B-6B23-D9663A282E09}"/>
              </a:ext>
            </a:extLst>
          </p:cNvPr>
          <p:cNvSpPr txBox="1"/>
          <p:nvPr/>
        </p:nvSpPr>
        <p:spPr>
          <a:xfrm>
            <a:off x="7864739" y="1012725"/>
            <a:ext cx="4172678" cy="915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SW CONTROLLO OTTIMO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222A53B-D287-B3F9-E649-C94E202C350B}"/>
              </a:ext>
            </a:extLst>
          </p:cNvPr>
          <p:cNvSpPr txBox="1"/>
          <p:nvPr/>
        </p:nvSpPr>
        <p:spPr>
          <a:xfrm>
            <a:off x="-1099529" y="169225"/>
            <a:ext cx="5171995" cy="915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BUSINESS MODEL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8CD903F-3249-576B-B1A0-E6AFD2DA4E91}"/>
              </a:ext>
            </a:extLst>
          </p:cNvPr>
          <p:cNvSpPr txBox="1"/>
          <p:nvPr/>
        </p:nvSpPr>
        <p:spPr>
          <a:xfrm>
            <a:off x="471658" y="4789261"/>
            <a:ext cx="41642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</a:rPr>
              <a:t>Dimensionamento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impianto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(&lt;150 kW)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</a:rPr>
              <a:t>Certificazioni</a:t>
            </a:r>
            <a:r>
              <a:rPr lang="en-US" dirty="0">
                <a:solidFill>
                  <a:schemeClr val="bg1"/>
                </a:solidFill>
              </a:rPr>
              <a:t> safety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</a:rPr>
              <a:t>Manutenzione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periodica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8D8D08D-0678-86CC-039F-E72B93402098}"/>
              </a:ext>
            </a:extLst>
          </p:cNvPr>
          <p:cNvSpPr txBox="1"/>
          <p:nvPr/>
        </p:nvSpPr>
        <p:spPr>
          <a:xfrm>
            <a:off x="5046390" y="4783762"/>
            <a:ext cx="386604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FF0000"/>
                </a:solidFill>
              </a:rPr>
              <a:t>Dispositivo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gestione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impianto</a:t>
            </a:r>
            <a:endParaRPr lang="en-US" dirty="0">
              <a:solidFill>
                <a:srgbClr val="FF00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FF0000"/>
                </a:solidFill>
              </a:rPr>
              <a:t>Ottimizzazione</a:t>
            </a:r>
            <a:r>
              <a:rPr lang="en-US" sz="1400" dirty="0">
                <a:solidFill>
                  <a:srgbClr val="FF0000"/>
                </a:solidFill>
              </a:rPr>
              <a:t> </a:t>
            </a:r>
            <a:r>
              <a:rPr lang="en-US" sz="1400" dirty="0" err="1">
                <a:solidFill>
                  <a:srgbClr val="FF0000"/>
                </a:solidFill>
              </a:rPr>
              <a:t>singolo</a:t>
            </a:r>
            <a:r>
              <a:rPr lang="en-US" sz="1400" dirty="0">
                <a:solidFill>
                  <a:srgbClr val="FF0000"/>
                </a:solidFill>
              </a:rPr>
              <a:t> </a:t>
            </a:r>
            <a:r>
              <a:rPr lang="en-US" sz="1400" dirty="0" err="1">
                <a:solidFill>
                  <a:srgbClr val="FF0000"/>
                </a:solidFill>
              </a:rPr>
              <a:t>componente</a:t>
            </a:r>
            <a:endParaRPr lang="en-US" sz="1400" dirty="0">
              <a:solidFill>
                <a:srgbClr val="FF00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FF0000"/>
                </a:solidFill>
              </a:rPr>
              <a:t>Ottimizzazione</a:t>
            </a:r>
            <a:r>
              <a:rPr lang="en-US" sz="1400" dirty="0">
                <a:solidFill>
                  <a:srgbClr val="FF0000"/>
                </a:solidFill>
              </a:rPr>
              <a:t> </a:t>
            </a:r>
            <a:r>
              <a:rPr lang="en-US" sz="1400" dirty="0" err="1">
                <a:solidFill>
                  <a:srgbClr val="FF0000"/>
                </a:solidFill>
              </a:rPr>
              <a:t>impianto</a:t>
            </a:r>
            <a:endParaRPr lang="en-US" sz="1400" dirty="0">
              <a:solidFill>
                <a:srgbClr val="FF00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FF0000"/>
                </a:solidFill>
              </a:rPr>
              <a:t>Manutenzione</a:t>
            </a:r>
            <a:r>
              <a:rPr lang="en-US" sz="1400" dirty="0">
                <a:solidFill>
                  <a:srgbClr val="FF0000"/>
                </a:solidFill>
              </a:rPr>
              <a:t> </a:t>
            </a:r>
            <a:r>
              <a:rPr lang="en-US" sz="1400" dirty="0" err="1">
                <a:solidFill>
                  <a:srgbClr val="FF0000"/>
                </a:solidFill>
              </a:rPr>
              <a:t>predittiva</a:t>
            </a:r>
            <a:endParaRPr lang="en-US" sz="1400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7601277-9D23-37AE-689B-8141836CA29D}"/>
              </a:ext>
            </a:extLst>
          </p:cNvPr>
          <p:cNvSpPr txBox="1"/>
          <p:nvPr/>
        </p:nvSpPr>
        <p:spPr>
          <a:xfrm>
            <a:off x="8914657" y="4723988"/>
            <a:ext cx="30239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</a:rPr>
              <a:t>Licenza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annua </a:t>
            </a:r>
            <a:r>
              <a:rPr lang="en-US" dirty="0" err="1">
                <a:solidFill>
                  <a:schemeClr val="bg1"/>
                </a:solidFill>
              </a:rPr>
              <a:t>sw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Soft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Customer care &amp; help desk</a:t>
            </a:r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A4FFE28D-2C3E-154C-EC3E-07FEA64B2274}"/>
              </a:ext>
            </a:extLst>
          </p:cNvPr>
          <p:cNvSpPr txBox="1"/>
          <p:nvPr/>
        </p:nvSpPr>
        <p:spPr>
          <a:xfrm>
            <a:off x="1143253" y="5756891"/>
            <a:ext cx="28778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err="1">
                <a:solidFill>
                  <a:srgbClr val="007434"/>
                </a:solidFill>
              </a:rPr>
              <a:t>Fino</a:t>
            </a:r>
            <a:r>
              <a:rPr lang="en-US" sz="1600" b="1" i="1" dirty="0">
                <a:solidFill>
                  <a:srgbClr val="007434"/>
                </a:solidFill>
              </a:rPr>
              <a:t> a </a:t>
            </a:r>
            <a:r>
              <a:rPr lang="en-US" sz="3200" b="1" i="1" dirty="0">
                <a:solidFill>
                  <a:srgbClr val="007434"/>
                </a:solidFill>
              </a:rPr>
              <a:t>35000</a:t>
            </a:r>
            <a:r>
              <a:rPr lang="en-US" sz="2800" b="1" i="1" dirty="0">
                <a:solidFill>
                  <a:srgbClr val="007434"/>
                </a:solidFill>
              </a:rPr>
              <a:t> €</a:t>
            </a:r>
          </a:p>
        </p:txBody>
      </p:sp>
      <p:pic>
        <p:nvPicPr>
          <p:cNvPr id="254" name="Picture 253">
            <a:extLst>
              <a:ext uri="{FF2B5EF4-FFF2-40B4-BE49-F238E27FC236}">
                <a16:creationId xmlns:a16="http://schemas.microsoft.com/office/drawing/2014/main" id="{A91C8C42-8C4E-E64F-754D-A73040107C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435" y="1968228"/>
            <a:ext cx="4693907" cy="2587454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37D86E6-33C8-D71E-D472-CBB836EC56D9}"/>
              </a:ext>
            </a:extLst>
          </p:cNvPr>
          <p:cNvSpPr/>
          <p:nvPr/>
        </p:nvSpPr>
        <p:spPr>
          <a:xfrm>
            <a:off x="5746177" y="2572263"/>
            <a:ext cx="1854859" cy="1713471"/>
          </a:xfrm>
          <a:prstGeom prst="round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878819-DDF2-70C9-BB7B-7FB3055B3F79}"/>
              </a:ext>
            </a:extLst>
          </p:cNvPr>
          <p:cNvSpPr txBox="1"/>
          <p:nvPr/>
        </p:nvSpPr>
        <p:spPr>
          <a:xfrm>
            <a:off x="9999643" y="5756891"/>
            <a:ext cx="13998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007434"/>
                </a:solidFill>
              </a:rPr>
              <a:t>250 €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85BD2C-C5D9-C2C8-1D27-09397E112C09}"/>
              </a:ext>
            </a:extLst>
          </p:cNvPr>
          <p:cNvSpPr txBox="1"/>
          <p:nvPr/>
        </p:nvSpPr>
        <p:spPr>
          <a:xfrm>
            <a:off x="6123898" y="5747296"/>
            <a:ext cx="1592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007434"/>
                </a:solidFill>
              </a:rPr>
              <a:t>6500</a:t>
            </a:r>
            <a:r>
              <a:rPr lang="en-US" sz="2800" b="1" i="1" dirty="0">
                <a:solidFill>
                  <a:srgbClr val="007434"/>
                </a:solidFill>
              </a:rPr>
              <a:t> €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A4E0C1-546E-A4EE-0E48-C51C0EEEB6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55832" y="2796992"/>
            <a:ext cx="1170003" cy="6320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2B922B2-971F-3A7E-F30B-40CA9BDB264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-1" b="13197"/>
          <a:stretch/>
        </p:blipFill>
        <p:spPr>
          <a:xfrm>
            <a:off x="10926502" y="6221291"/>
            <a:ext cx="1169790" cy="549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675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EF6F8E-09B4-2998-CD71-8D759ABBF5E5}"/>
              </a:ext>
            </a:extLst>
          </p:cNvPr>
          <p:cNvSpPr txBox="1"/>
          <p:nvPr/>
        </p:nvSpPr>
        <p:spPr>
          <a:xfrm>
            <a:off x="35293" y="277747"/>
            <a:ext cx="3289011" cy="1022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rgbClr val="92D050"/>
                </a:solidFill>
                <a:latin typeface="+mj-lt"/>
                <a:ea typeface="+mj-ea"/>
                <a:cs typeface="+mj-cs"/>
              </a:rPr>
              <a:t>Global GREEN </a:t>
            </a:r>
            <a:r>
              <a:rPr lang="en-US" sz="4000" b="1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H</a:t>
            </a:r>
            <a:r>
              <a:rPr lang="en-US" sz="4000" b="1" baseline="-25000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2</a:t>
            </a:r>
            <a:r>
              <a:rPr lang="en-US" sz="4000" b="1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 MARKET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CD77782-65B3-9334-7285-950BA164DB26}"/>
              </a:ext>
            </a:extLst>
          </p:cNvPr>
          <p:cNvCxnSpPr/>
          <p:nvPr/>
        </p:nvCxnSpPr>
        <p:spPr>
          <a:xfrm>
            <a:off x="4512733" y="2286000"/>
            <a:ext cx="0" cy="2286000"/>
          </a:xfrm>
          <a:prstGeom prst="line">
            <a:avLst/>
          </a:prstGeom>
          <a:ln w="28575">
            <a:solidFill>
              <a:srgbClr val="0074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C25D3E7-2968-F339-4A18-3B74808D4C89}"/>
              </a:ext>
            </a:extLst>
          </p:cNvPr>
          <p:cNvSpPr txBox="1"/>
          <p:nvPr/>
        </p:nvSpPr>
        <p:spPr>
          <a:xfrm flipH="1">
            <a:off x="1124761" y="2147319"/>
            <a:ext cx="3289008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434"/>
                </a:solidFill>
              </a:rPr>
              <a:t>Valore </a:t>
            </a:r>
            <a:r>
              <a:rPr lang="en-US" sz="2000" b="1" dirty="0" err="1">
                <a:solidFill>
                  <a:srgbClr val="007434"/>
                </a:solidFill>
              </a:rPr>
              <a:t>mercato</a:t>
            </a:r>
            <a:r>
              <a:rPr lang="en-US" sz="2000" b="1" dirty="0">
                <a:solidFill>
                  <a:srgbClr val="007434"/>
                </a:solidFill>
              </a:rPr>
              <a:t> 2022</a:t>
            </a:r>
            <a:endParaRPr lang="en-US" sz="2000" dirty="0">
              <a:solidFill>
                <a:srgbClr val="007434"/>
              </a:solidFill>
            </a:endParaRPr>
          </a:p>
          <a:p>
            <a:pPr lvl="1"/>
            <a:r>
              <a:rPr lang="en-US" sz="2000" dirty="0">
                <a:solidFill>
                  <a:srgbClr val="007434"/>
                </a:solidFill>
              </a:rPr>
              <a:t>3-4 MLD </a:t>
            </a:r>
            <a:r>
              <a:rPr lang="it-IT" sz="1800" dirty="0">
                <a:solidFill>
                  <a:srgbClr val="00743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€</a:t>
            </a:r>
            <a:endParaRPr lang="en-US" sz="2000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434"/>
                </a:solidFill>
              </a:rPr>
              <a:t>CAGR </a:t>
            </a:r>
            <a:r>
              <a:rPr lang="en-US" sz="2000" b="1" dirty="0" err="1">
                <a:solidFill>
                  <a:srgbClr val="007434"/>
                </a:solidFill>
              </a:rPr>
              <a:t>stimato</a:t>
            </a:r>
            <a:endParaRPr lang="en-US" sz="2000" dirty="0">
              <a:solidFill>
                <a:srgbClr val="007434"/>
              </a:solidFill>
            </a:endParaRPr>
          </a:p>
          <a:p>
            <a:pPr lvl="1"/>
            <a:r>
              <a:rPr lang="en-US" sz="2000" dirty="0">
                <a:solidFill>
                  <a:srgbClr val="007434"/>
                </a:solidFill>
              </a:rPr>
              <a:t>38-40 %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434"/>
                </a:solidFill>
              </a:rPr>
              <a:t>Mercato </a:t>
            </a:r>
            <a:r>
              <a:rPr lang="en-US" sz="2000" b="1" dirty="0" err="1">
                <a:solidFill>
                  <a:srgbClr val="007434"/>
                </a:solidFill>
              </a:rPr>
              <a:t>stimato</a:t>
            </a:r>
            <a:r>
              <a:rPr lang="en-US" sz="2000" b="1" dirty="0">
                <a:solidFill>
                  <a:srgbClr val="007434"/>
                </a:solidFill>
              </a:rPr>
              <a:t> al 2030</a:t>
            </a:r>
            <a:endParaRPr lang="en-US" sz="2000" dirty="0">
              <a:solidFill>
                <a:srgbClr val="007434"/>
              </a:solidFill>
            </a:endParaRPr>
          </a:p>
          <a:p>
            <a:pPr lvl="1"/>
            <a:r>
              <a:rPr lang="en-US" sz="2000" dirty="0">
                <a:solidFill>
                  <a:srgbClr val="007434"/>
                </a:solidFill>
              </a:rPr>
              <a:t>60.5 MLD </a:t>
            </a:r>
            <a:r>
              <a:rPr lang="it-IT" sz="1800" dirty="0">
                <a:solidFill>
                  <a:srgbClr val="00743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€</a:t>
            </a:r>
            <a:endParaRPr lang="en-US" sz="2000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7434"/>
              </a:solidFill>
            </a:endParaRPr>
          </a:p>
        </p:txBody>
      </p:sp>
      <mc:AlternateContent xmlns:mc="http://schemas.openxmlformats.org/markup-compatibility/2006" xmlns:cx2="http://schemas.microsoft.com/office/drawing/2015/10/21/chartex">
        <mc:Choice Requires="cx2">
          <p:graphicFrame>
            <p:nvGraphicFramePr>
              <p:cNvPr id="9" name="Chart 8">
                <a:extLst>
                  <a:ext uri="{FF2B5EF4-FFF2-40B4-BE49-F238E27FC236}">
                    <a16:creationId xmlns:a16="http://schemas.microsoft.com/office/drawing/2014/main" id="{4F44B4FE-C5E0-1F67-8F12-9D9D5531B30B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99917590"/>
                  </p:ext>
                </p:extLst>
              </p:nvPr>
            </p:nvGraphicFramePr>
            <p:xfrm>
              <a:off x="4580632" y="2216659"/>
              <a:ext cx="7451580" cy="2510616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9" name="Chart 8">
                <a:extLst>
                  <a:ext uri="{FF2B5EF4-FFF2-40B4-BE49-F238E27FC236}">
                    <a16:creationId xmlns:a16="http://schemas.microsoft.com/office/drawing/2014/main" id="{4F44B4FE-C5E0-1F67-8F12-9D9D5531B30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80632" y="2216659"/>
                <a:ext cx="7451580" cy="2510616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2A1A7E5B-6E3C-C4C8-581C-3D624E8C97B1}"/>
              </a:ext>
            </a:extLst>
          </p:cNvPr>
          <p:cNvSpPr txBox="1"/>
          <p:nvPr/>
        </p:nvSpPr>
        <p:spPr>
          <a:xfrm>
            <a:off x="5191504" y="3563091"/>
            <a:ext cx="24079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it-IT" sz="1400" b="1" dirty="0">
                <a:solidFill>
                  <a:schemeClr val="accent6">
                    <a:lumMod val="75000"/>
                  </a:schemeClr>
                </a:solidFill>
              </a:rPr>
              <a:t>Hp</a:t>
            </a:r>
            <a:r>
              <a:rPr lang="it-IT" sz="1400" b="1" kern="1200" dirty="0">
                <a:solidFill>
                  <a:schemeClr val="accent6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: Europa &amp; Cina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9784EC-D7B3-A36F-C434-B2DA1E53E98E}"/>
              </a:ext>
            </a:extLst>
          </p:cNvPr>
          <p:cNvSpPr txBox="1"/>
          <p:nvPr/>
        </p:nvSpPr>
        <p:spPr>
          <a:xfrm>
            <a:off x="5301173" y="4286492"/>
            <a:ext cx="26771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it-IT" sz="1400" b="1" kern="1200" dirty="0">
                <a:solidFill>
                  <a:srgbClr val="C00000"/>
                </a:solidFill>
                <a:effectLst/>
                <a:latin typeface="+mn-lt"/>
                <a:ea typeface="+mn-ea"/>
                <a:cs typeface="+mn-cs"/>
              </a:rPr>
              <a:t>Hp: 25 % of SAM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520AB5-CA99-A20D-6C0B-C7B631A52CC2}"/>
              </a:ext>
            </a:extLst>
          </p:cNvPr>
          <p:cNvSpPr txBox="1"/>
          <p:nvPr/>
        </p:nvSpPr>
        <p:spPr>
          <a:xfrm>
            <a:off x="9558840" y="2532154"/>
            <a:ext cx="11125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1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MLD€</a:t>
            </a:r>
            <a:endParaRPr lang="it-IT" sz="1400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932D3A-4418-7B55-9D37-43130D530F28}"/>
              </a:ext>
            </a:extLst>
          </p:cNvPr>
          <p:cNvSpPr txBox="1"/>
          <p:nvPr/>
        </p:nvSpPr>
        <p:spPr>
          <a:xfrm>
            <a:off x="9449468" y="3322100"/>
            <a:ext cx="11125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1" kern="1200" dirty="0">
                <a:effectLst/>
                <a:latin typeface="+mn-lt"/>
                <a:ea typeface="+mn-ea"/>
                <a:cs typeface="+mn-cs"/>
              </a:rPr>
              <a:t>MLD€</a:t>
            </a:r>
            <a:endParaRPr lang="it-IT" sz="14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84920E-B62A-716A-6CFA-6FE49708F091}"/>
              </a:ext>
            </a:extLst>
          </p:cNvPr>
          <p:cNvSpPr txBox="1"/>
          <p:nvPr/>
        </p:nvSpPr>
        <p:spPr>
          <a:xfrm>
            <a:off x="9445710" y="4103420"/>
            <a:ext cx="6607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1" kern="1200" dirty="0">
                <a:effectLst/>
                <a:latin typeface="+mn-lt"/>
                <a:ea typeface="+mn-ea"/>
                <a:cs typeface="+mn-cs"/>
              </a:rPr>
              <a:t>MLD€</a:t>
            </a:r>
            <a:endParaRPr lang="it-IT" sz="14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7B9E0C-9A68-0CC4-026B-12FEF8BEA0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b="13197"/>
          <a:stretch/>
        </p:blipFill>
        <p:spPr>
          <a:xfrm>
            <a:off x="10926502" y="6221291"/>
            <a:ext cx="1169790" cy="549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979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EF6F8E-09B4-2998-CD71-8D759ABBF5E5}"/>
              </a:ext>
            </a:extLst>
          </p:cNvPr>
          <p:cNvSpPr txBox="1"/>
          <p:nvPr/>
        </p:nvSpPr>
        <p:spPr>
          <a:xfrm>
            <a:off x="-112919" y="15875"/>
            <a:ext cx="3313164" cy="915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COMPETITORS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522F442-4B32-CD78-A73C-113F4F2B21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3137885"/>
              </p:ext>
            </p:extLst>
          </p:nvPr>
        </p:nvGraphicFramePr>
        <p:xfrm>
          <a:off x="2021818" y="931550"/>
          <a:ext cx="8148364" cy="5658724"/>
        </p:xfrm>
        <a:graphic>
          <a:graphicData uri="http://schemas.openxmlformats.org/drawingml/2006/table">
            <a:tbl>
              <a:tblPr firstRow="1" firstCol="1" bandRow="1"/>
              <a:tblGrid>
                <a:gridCol w="2402610">
                  <a:extLst>
                    <a:ext uri="{9D8B030D-6E8A-4147-A177-3AD203B41FA5}">
                      <a16:colId xmlns:a16="http://schemas.microsoft.com/office/drawing/2014/main" val="3250801496"/>
                    </a:ext>
                  </a:extLst>
                </a:gridCol>
                <a:gridCol w="2334544">
                  <a:extLst>
                    <a:ext uri="{9D8B030D-6E8A-4147-A177-3AD203B41FA5}">
                      <a16:colId xmlns:a16="http://schemas.microsoft.com/office/drawing/2014/main" val="184455273"/>
                    </a:ext>
                  </a:extLst>
                </a:gridCol>
                <a:gridCol w="1462074">
                  <a:extLst>
                    <a:ext uri="{9D8B030D-6E8A-4147-A177-3AD203B41FA5}">
                      <a16:colId xmlns:a16="http://schemas.microsoft.com/office/drawing/2014/main" val="2522404241"/>
                    </a:ext>
                  </a:extLst>
                </a:gridCol>
                <a:gridCol w="1949136">
                  <a:extLst>
                    <a:ext uri="{9D8B030D-6E8A-4147-A177-3AD203B41FA5}">
                      <a16:colId xmlns:a16="http://schemas.microsoft.com/office/drawing/2014/main" val="2443245605"/>
                    </a:ext>
                  </a:extLst>
                </a:gridCol>
              </a:tblGrid>
              <a:tr h="73864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b="1" i="1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COMPETITORS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3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b="1" i="1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DIMENSIONAMENTO IMPIANTO e/o COMPONENTI HYDROGEN-BASED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3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b="1" i="1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CONTROLLO OTTIMO </a:t>
                      </a:r>
                      <a:r>
                        <a:rPr lang="it-IT" sz="1200" b="1" i="1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hw</a:t>
                      </a:r>
                      <a:r>
                        <a:rPr lang="it-IT" sz="1200" b="1" i="1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it-IT" sz="1200" b="1" i="1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sw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3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b="1" i="1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INTEGRAZIONE &amp; MANUTENZIONE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3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4903265"/>
                  </a:ext>
                </a:extLst>
              </a:tr>
              <a:tr h="4917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34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34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34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1777988"/>
                  </a:ext>
                </a:extLst>
              </a:tr>
              <a:tr h="40743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b="1" i="1" dirty="0" err="1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Friem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34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34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4814110"/>
                  </a:ext>
                </a:extLst>
              </a:tr>
              <a:tr h="40743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b="1" i="1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Idro Meccanica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34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1132262"/>
                  </a:ext>
                </a:extLst>
              </a:tr>
              <a:tr h="39849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b="1" i="1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Arco FC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34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4772913"/>
                  </a:ext>
                </a:extLst>
              </a:tr>
              <a:tr h="40743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b="1" i="1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Vaillant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34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34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8634628"/>
                  </a:ext>
                </a:extLst>
              </a:tr>
              <a:tr h="40107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b="1" i="1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Giacomini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34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6956096"/>
                  </a:ext>
                </a:extLst>
              </a:tr>
              <a:tr h="40107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b="1" i="1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Marengo Group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Sistemi non </a:t>
                      </a:r>
                      <a:r>
                        <a:rPr lang="it-IT" sz="1200" i="1" dirty="0" err="1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hydrogen-based</a:t>
                      </a:r>
                      <a:endParaRPr lang="en-US" sz="1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34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7302368"/>
                  </a:ext>
                </a:extLst>
              </a:tr>
              <a:tr h="40107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b="1" i="1" dirty="0" err="1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Enphos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34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9582702"/>
                  </a:ext>
                </a:extLst>
              </a:tr>
              <a:tr h="40107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b="1" i="1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Blue Energy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34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9018249"/>
                  </a:ext>
                </a:extLst>
              </a:tr>
              <a:tr h="40107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b="1" i="1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MetHydor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34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859336"/>
                  </a:ext>
                </a:extLst>
              </a:tr>
              <a:tr h="40107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b="1" i="1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Glayx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Sistemi non </a:t>
                      </a:r>
                      <a:r>
                        <a:rPr lang="it-IT" sz="1200" i="1" dirty="0" err="1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hydrogen-based</a:t>
                      </a:r>
                      <a:endParaRPr lang="en-US" sz="1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34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34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5085086"/>
                  </a:ext>
                </a:extLst>
              </a:tr>
              <a:tr h="40107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b="1" i="1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Stellar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34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it-IT" sz="1200" i="1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538121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04405896-39DB-F4E5-27E9-C3755FB5A4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6048" y="1693121"/>
            <a:ext cx="846265" cy="4571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7E85C83-6F87-1FA2-6B61-52A2D7DD89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13197"/>
          <a:stretch/>
        </p:blipFill>
        <p:spPr>
          <a:xfrm>
            <a:off x="10926502" y="6221291"/>
            <a:ext cx="1169790" cy="549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7526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C25D3E7-2968-F339-4A18-3B74808D4C89}"/>
              </a:ext>
            </a:extLst>
          </p:cNvPr>
          <p:cNvSpPr txBox="1"/>
          <p:nvPr/>
        </p:nvSpPr>
        <p:spPr>
          <a:xfrm flipH="1">
            <a:off x="677305" y="1437543"/>
            <a:ext cx="3944119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434"/>
                </a:solidFill>
              </a:rPr>
              <a:t>Breakeven al 3° anno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434"/>
                </a:solidFill>
              </a:rPr>
              <a:t>Payback al 4° anno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rgbClr val="007434"/>
                </a:solidFill>
              </a:rPr>
              <a:t>Finanziamento</a:t>
            </a:r>
            <a:r>
              <a:rPr lang="en-US" sz="2000" dirty="0">
                <a:solidFill>
                  <a:srgbClr val="007434"/>
                </a:solidFill>
              </a:rPr>
              <a:t> </a:t>
            </a:r>
            <a:r>
              <a:rPr lang="en-US" sz="2000" dirty="0" err="1">
                <a:solidFill>
                  <a:srgbClr val="007434"/>
                </a:solidFill>
              </a:rPr>
              <a:t>iniziale</a:t>
            </a:r>
            <a:r>
              <a:rPr lang="en-US" sz="2000" dirty="0">
                <a:solidFill>
                  <a:srgbClr val="007434"/>
                </a:solidFill>
              </a:rPr>
              <a:t> 162k </a:t>
            </a:r>
            <a:r>
              <a:rPr lang="it-IT" sz="1800" dirty="0">
                <a:solidFill>
                  <a:srgbClr val="00743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€</a:t>
            </a:r>
          </a:p>
          <a:p>
            <a:pPr marL="742950" lvl="1" indent="-285750">
              <a:buFontTx/>
              <a:buChar char="-"/>
            </a:pPr>
            <a:r>
              <a:rPr lang="it-IT" dirty="0">
                <a:solidFill>
                  <a:srgbClr val="007434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Costo personale</a:t>
            </a:r>
          </a:p>
          <a:p>
            <a:pPr marL="742950" lvl="1" indent="-285750">
              <a:buFontTx/>
              <a:buChar char="-"/>
            </a:pPr>
            <a:r>
              <a:rPr lang="it-IT" sz="1800" dirty="0">
                <a:solidFill>
                  <a:srgbClr val="00743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Sviluppo </a:t>
            </a:r>
            <a:r>
              <a:rPr lang="it-IT" sz="1800" dirty="0" err="1">
                <a:solidFill>
                  <a:srgbClr val="00743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Hw</a:t>
            </a:r>
            <a:r>
              <a:rPr lang="it-IT" sz="1800" dirty="0">
                <a:solidFill>
                  <a:srgbClr val="00743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it-IT" sz="1800" dirty="0" err="1">
                <a:solidFill>
                  <a:srgbClr val="00743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Sw</a:t>
            </a:r>
            <a:endParaRPr lang="en-US" sz="2000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7434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EF6F8E-09B4-2998-CD71-8D759ABBF5E5}"/>
              </a:ext>
            </a:extLst>
          </p:cNvPr>
          <p:cNvSpPr txBox="1"/>
          <p:nvPr/>
        </p:nvSpPr>
        <p:spPr>
          <a:xfrm>
            <a:off x="59311" y="0"/>
            <a:ext cx="2755601" cy="915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FINANCIALS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CD77782-65B3-9334-7285-950BA164DB26}"/>
              </a:ext>
            </a:extLst>
          </p:cNvPr>
          <p:cNvCxnSpPr/>
          <p:nvPr/>
        </p:nvCxnSpPr>
        <p:spPr>
          <a:xfrm>
            <a:off x="4765648" y="1525649"/>
            <a:ext cx="0" cy="2286000"/>
          </a:xfrm>
          <a:prstGeom prst="line">
            <a:avLst/>
          </a:prstGeom>
          <a:ln w="28575">
            <a:solidFill>
              <a:srgbClr val="0074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1FFD27B4-C940-A83D-92F8-A94944C2B4B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7077" y="564089"/>
            <a:ext cx="5984578" cy="460495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1" name="Table 8">
            <a:extLst>
              <a:ext uri="{FF2B5EF4-FFF2-40B4-BE49-F238E27FC236}">
                <a16:creationId xmlns:a16="http://schemas.microsoft.com/office/drawing/2014/main" id="{C721DB76-FEE7-C4C3-9857-98B18DFCD6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8375462"/>
              </p:ext>
            </p:extLst>
          </p:nvPr>
        </p:nvGraphicFramePr>
        <p:xfrm>
          <a:off x="1105511" y="5486754"/>
          <a:ext cx="996888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5771">
                  <a:extLst>
                    <a:ext uri="{9D8B030D-6E8A-4147-A177-3AD203B41FA5}">
                      <a16:colId xmlns:a16="http://schemas.microsoft.com/office/drawing/2014/main" val="4055307042"/>
                    </a:ext>
                  </a:extLst>
                </a:gridCol>
                <a:gridCol w="1374023">
                  <a:extLst>
                    <a:ext uri="{9D8B030D-6E8A-4147-A177-3AD203B41FA5}">
                      <a16:colId xmlns:a16="http://schemas.microsoft.com/office/drawing/2014/main" val="1914439616"/>
                    </a:ext>
                  </a:extLst>
                </a:gridCol>
                <a:gridCol w="1493682">
                  <a:extLst>
                    <a:ext uri="{9D8B030D-6E8A-4147-A177-3AD203B41FA5}">
                      <a16:colId xmlns:a16="http://schemas.microsoft.com/office/drawing/2014/main" val="1335618113"/>
                    </a:ext>
                  </a:extLst>
                </a:gridCol>
                <a:gridCol w="1497809">
                  <a:extLst>
                    <a:ext uri="{9D8B030D-6E8A-4147-A177-3AD203B41FA5}">
                      <a16:colId xmlns:a16="http://schemas.microsoft.com/office/drawing/2014/main" val="1887470305"/>
                    </a:ext>
                  </a:extLst>
                </a:gridCol>
                <a:gridCol w="1497809">
                  <a:extLst>
                    <a:ext uri="{9D8B030D-6E8A-4147-A177-3AD203B41FA5}">
                      <a16:colId xmlns:a16="http://schemas.microsoft.com/office/drawing/2014/main" val="1972793023"/>
                    </a:ext>
                  </a:extLst>
                </a:gridCol>
                <a:gridCol w="2739793">
                  <a:extLst>
                    <a:ext uri="{9D8B030D-6E8A-4147-A177-3AD203B41FA5}">
                      <a16:colId xmlns:a16="http://schemas.microsoft.com/office/drawing/2014/main" val="11131133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2023</a:t>
                      </a:r>
                    </a:p>
                  </a:txBody>
                  <a:tcPr anchor="ctr">
                    <a:solidFill>
                      <a:srgbClr val="00743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2024</a:t>
                      </a:r>
                    </a:p>
                  </a:txBody>
                  <a:tcPr anchor="ctr">
                    <a:solidFill>
                      <a:srgbClr val="00743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2025</a:t>
                      </a:r>
                    </a:p>
                  </a:txBody>
                  <a:tcPr anchor="ctr">
                    <a:solidFill>
                      <a:srgbClr val="00743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2026</a:t>
                      </a:r>
                    </a:p>
                  </a:txBody>
                  <a:tcPr anchor="ctr">
                    <a:solidFill>
                      <a:srgbClr val="00743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2027</a:t>
                      </a:r>
                    </a:p>
                  </a:txBody>
                  <a:tcPr anchor="ctr">
                    <a:solidFill>
                      <a:srgbClr val="00743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2028</a:t>
                      </a:r>
                    </a:p>
                  </a:txBody>
                  <a:tcPr anchor="ctr">
                    <a:solidFill>
                      <a:srgbClr val="007434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2048323"/>
                  </a:ext>
                </a:extLst>
              </a:tr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Spin-off Universitario</a:t>
                      </a:r>
                    </a:p>
                  </a:txBody>
                  <a:tcPr anchor="ctr">
                    <a:solidFill>
                      <a:srgbClr val="00743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it-IT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</a:rPr>
                        <a:t>Azienda Indipendente</a:t>
                      </a:r>
                    </a:p>
                  </a:txBody>
                  <a:tcPr>
                    <a:solidFill>
                      <a:srgbClr val="007434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5677012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7A8EE1C9-AB77-482C-4D2F-A84F99ECF50E}"/>
              </a:ext>
            </a:extLst>
          </p:cNvPr>
          <p:cNvSpPr txBox="1"/>
          <p:nvPr/>
        </p:nvSpPr>
        <p:spPr>
          <a:xfrm>
            <a:off x="1018464" y="5169045"/>
            <a:ext cx="10908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7434"/>
                </a:solidFill>
              </a:rPr>
              <a:t>Roadmap</a:t>
            </a:r>
            <a:endParaRPr lang="en-US" dirty="0">
              <a:solidFill>
                <a:srgbClr val="007434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242657-4371-DAF7-6C00-E10ED9A7BC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13197"/>
          <a:stretch/>
        </p:blipFill>
        <p:spPr>
          <a:xfrm>
            <a:off x="10926502" y="6221291"/>
            <a:ext cx="1169790" cy="549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452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men standing in front of a building&#10;&#10;Description automatically generated with medium confidence">
            <a:extLst>
              <a:ext uri="{FF2B5EF4-FFF2-40B4-BE49-F238E27FC236}">
                <a16:creationId xmlns:a16="http://schemas.microsoft.com/office/drawing/2014/main" id="{B1CC9BC5-711B-C0B5-DF8D-33D2BD7284A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8" t="38963" r="7233" b="21482"/>
          <a:stretch/>
        </p:blipFill>
        <p:spPr>
          <a:xfrm>
            <a:off x="1" y="1648084"/>
            <a:ext cx="12191542" cy="35459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EF6F8E-09B4-2998-CD71-8D759ABBF5E5}"/>
              </a:ext>
            </a:extLst>
          </p:cNvPr>
          <p:cNvSpPr txBox="1"/>
          <p:nvPr/>
        </p:nvSpPr>
        <p:spPr>
          <a:xfrm>
            <a:off x="243967" y="97611"/>
            <a:ext cx="1444156" cy="915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TEAM</a:t>
            </a:r>
          </a:p>
        </p:txBody>
      </p:sp>
      <p:sp>
        <p:nvSpPr>
          <p:cNvPr id="26" name="Google Shape;202;p9">
            <a:extLst>
              <a:ext uri="{FF2B5EF4-FFF2-40B4-BE49-F238E27FC236}">
                <a16:creationId xmlns:a16="http://schemas.microsoft.com/office/drawing/2014/main" id="{763AB188-9982-3ED6-E1ED-5AA14CD7A12D}"/>
              </a:ext>
            </a:extLst>
          </p:cNvPr>
          <p:cNvSpPr txBox="1"/>
          <p:nvPr/>
        </p:nvSpPr>
        <p:spPr>
          <a:xfrm>
            <a:off x="5021787" y="496032"/>
            <a:ext cx="3578518" cy="134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COO </a:t>
            </a:r>
            <a:r>
              <a:rPr lang="it-IT" sz="14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- Eng. Nabil SOUHAIR, </a:t>
            </a:r>
            <a:r>
              <a:rPr lang="it-IT" sz="1400" b="1" dirty="0" err="1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Ph.D</a:t>
            </a:r>
            <a:endParaRPr lang="it-IT" sz="1400" b="1" dirty="0">
              <a:solidFill>
                <a:srgbClr val="00743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Post-Doc </a:t>
            </a:r>
            <a:r>
              <a:rPr lang="it-IT" sz="1200" dirty="0" err="1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Researcher</a:t>
            </a: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 @University of Bologna</a:t>
            </a:r>
            <a:endParaRPr lang="it-IT" sz="1200" dirty="0">
              <a:solidFill>
                <a:srgbClr val="007434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 R&amp;D di propulsori al plasma per applicazioni spaziali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nabil.souhair2@unibo.it</a:t>
            </a:r>
            <a:endParaRPr lang="it-IT" sz="1200" b="1" dirty="0">
              <a:solidFill>
                <a:srgbClr val="007434"/>
              </a:solidFill>
            </a:endParaRPr>
          </a:p>
        </p:txBody>
      </p:sp>
      <p:sp>
        <p:nvSpPr>
          <p:cNvPr id="27" name="Google Shape;202;p9">
            <a:extLst>
              <a:ext uri="{FF2B5EF4-FFF2-40B4-BE49-F238E27FC236}">
                <a16:creationId xmlns:a16="http://schemas.microsoft.com/office/drawing/2014/main" id="{4A4935D0-AAC4-4C47-34F7-C9C3A8DBE8F3}"/>
              </a:ext>
            </a:extLst>
          </p:cNvPr>
          <p:cNvSpPr txBox="1"/>
          <p:nvPr/>
        </p:nvSpPr>
        <p:spPr>
          <a:xfrm>
            <a:off x="9104458" y="496032"/>
            <a:ext cx="3746568" cy="1445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CSO </a:t>
            </a:r>
            <a:r>
              <a:rPr lang="it-IT" sz="14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- Prof. Vittorio RAVAGLIOLI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Associate Professor @University of Bologna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cs typeface="Calibri"/>
                <a:sym typeface="Calibri"/>
              </a:rPr>
              <a:t>Energy systems &amp; </a:t>
            </a:r>
            <a:r>
              <a:rPr lang="it-IT" sz="1200" dirty="0" err="1">
                <a:solidFill>
                  <a:srgbClr val="007434"/>
                </a:solidFill>
                <a:latin typeface="Calibri"/>
                <a:cs typeface="Calibri"/>
                <a:sym typeface="Calibri"/>
              </a:rPr>
              <a:t>Fluid</a:t>
            </a:r>
            <a:r>
              <a:rPr lang="it-IT" sz="1200" dirty="0">
                <a:solidFill>
                  <a:srgbClr val="007434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it-IT" sz="1200" dirty="0" err="1">
                <a:solidFill>
                  <a:srgbClr val="007434"/>
                </a:solidFill>
                <a:latin typeface="Calibri"/>
                <a:cs typeface="Calibri"/>
                <a:sym typeface="Calibri"/>
              </a:rPr>
              <a:t>Machinery</a:t>
            </a:r>
            <a:endParaRPr lang="it-IT" sz="1200" dirty="0">
              <a:solidFill>
                <a:srgbClr val="007434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vittorio.ravaglioli2@unibo.it</a:t>
            </a:r>
            <a:endParaRPr lang="it-IT" sz="1200" b="1" dirty="0">
              <a:solidFill>
                <a:srgbClr val="007434"/>
              </a:solidFill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it-IT" sz="1200" b="1" dirty="0">
              <a:solidFill>
                <a:srgbClr val="0074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02;p9">
            <a:extLst>
              <a:ext uri="{FF2B5EF4-FFF2-40B4-BE49-F238E27FC236}">
                <a16:creationId xmlns:a16="http://schemas.microsoft.com/office/drawing/2014/main" id="{B33E0426-8017-61CC-91B7-AB80F4D437D3}"/>
              </a:ext>
            </a:extLst>
          </p:cNvPr>
          <p:cNvSpPr txBox="1"/>
          <p:nvPr/>
        </p:nvSpPr>
        <p:spPr>
          <a:xfrm>
            <a:off x="3173215" y="5197118"/>
            <a:ext cx="3964046" cy="1363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CTO </a:t>
            </a:r>
            <a:r>
              <a:rPr lang="it-IT" sz="14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- Eng. Pier Paolo BRANCALEONI</a:t>
            </a: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PhD </a:t>
            </a:r>
            <a:r>
              <a:rPr lang="it-IT" sz="1200" dirty="0" err="1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student</a:t>
            </a: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 @University of Bologna</a:t>
            </a:r>
            <a:endParaRPr lang="it-IT" sz="1200" dirty="0">
              <a:solidFill>
                <a:srgbClr val="007434"/>
              </a:solidFill>
            </a:endParaRP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R&amp;D di soluzioni di propulsione basati su idrogeno</a:t>
            </a: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pier.brancaleoni2@unibo.it</a:t>
            </a:r>
            <a:endParaRPr lang="it-IT" sz="1200" b="1" dirty="0">
              <a:solidFill>
                <a:srgbClr val="007434"/>
              </a:solidFill>
            </a:endParaRPr>
          </a:p>
        </p:txBody>
      </p:sp>
      <p:sp>
        <p:nvSpPr>
          <p:cNvPr id="31" name="Google Shape;202;p9">
            <a:extLst>
              <a:ext uri="{FF2B5EF4-FFF2-40B4-BE49-F238E27FC236}">
                <a16:creationId xmlns:a16="http://schemas.microsoft.com/office/drawing/2014/main" id="{D91DDB8D-A518-01BD-F483-E96DB6EDAAFF}"/>
              </a:ext>
            </a:extLst>
          </p:cNvPr>
          <p:cNvSpPr txBox="1"/>
          <p:nvPr/>
        </p:nvSpPr>
        <p:spPr>
          <a:xfrm>
            <a:off x="7767642" y="5203375"/>
            <a:ext cx="3964046" cy="1362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CEO </a:t>
            </a:r>
            <a:r>
              <a:rPr lang="it-IT" sz="14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- Eng. Giacomo SILVAGNI, </a:t>
            </a:r>
            <a:r>
              <a:rPr lang="it-IT" sz="1400" b="1" dirty="0" err="1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Ph.D</a:t>
            </a:r>
            <a:endParaRPr lang="it-IT" sz="1400" b="1" dirty="0">
              <a:solidFill>
                <a:srgbClr val="00743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Post-Doc </a:t>
            </a:r>
            <a:r>
              <a:rPr lang="it-IT" sz="1200" dirty="0" err="1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Researcher</a:t>
            </a: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 @University of Bologna</a:t>
            </a:r>
            <a:endParaRPr lang="it-IT" sz="1200" dirty="0">
              <a:solidFill>
                <a:srgbClr val="007434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R&amp;D di soluzioni per l’incremento delle performance di </a:t>
            </a:r>
            <a:r>
              <a:rPr lang="it-IT" sz="1200" dirty="0" err="1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powertrain</a:t>
            </a: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 innovativi</a:t>
            </a:r>
            <a:endParaRPr lang="it-IT" sz="1200" dirty="0">
              <a:solidFill>
                <a:srgbClr val="007434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giacomo.silvagni2@unibo.it</a:t>
            </a:r>
            <a:endParaRPr lang="it-IT" sz="1200" b="1" dirty="0">
              <a:solidFill>
                <a:srgbClr val="007434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510F96F-219E-B6B1-4012-E0FF149DB9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13197"/>
          <a:stretch/>
        </p:blipFill>
        <p:spPr>
          <a:xfrm>
            <a:off x="10926502" y="6221291"/>
            <a:ext cx="1169790" cy="54940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BC16864-BA1E-9F4E-C566-42A1AEAE77F0}"/>
              </a:ext>
            </a:extLst>
          </p:cNvPr>
          <p:cNvSpPr/>
          <p:nvPr/>
        </p:nvSpPr>
        <p:spPr>
          <a:xfrm>
            <a:off x="-1021493" y="1656047"/>
            <a:ext cx="13575957" cy="3541071"/>
          </a:xfrm>
          <a:prstGeom prst="rect">
            <a:avLst/>
          </a:prstGeom>
          <a:solidFill>
            <a:schemeClr val="accent6">
              <a:lumMod val="50000"/>
              <a:alpha val="20000"/>
            </a:schemeClr>
          </a:solidFill>
          <a:ln w="76200">
            <a:solidFill>
              <a:srgbClr val="007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85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EF6F8E-09B4-2998-CD71-8D759ABBF5E5}"/>
              </a:ext>
            </a:extLst>
          </p:cNvPr>
          <p:cNvSpPr txBox="1"/>
          <p:nvPr/>
        </p:nvSpPr>
        <p:spPr>
          <a:xfrm>
            <a:off x="243966" y="97611"/>
            <a:ext cx="6455771" cy="915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TEAM</a:t>
            </a:r>
            <a:r>
              <a:rPr lang="en-US" sz="4000" b="1" dirty="0">
                <a:solidFill>
                  <a:srgbClr val="002060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b="1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– Expansion Plan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6B192F8-DD6D-D67D-F89F-B0D76F410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303" y="1324508"/>
            <a:ext cx="11125200" cy="372745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00E8273-8A74-3F83-9E7F-2917D48EA6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13197"/>
          <a:stretch/>
        </p:blipFill>
        <p:spPr>
          <a:xfrm>
            <a:off x="10926502" y="6221291"/>
            <a:ext cx="1169790" cy="549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9574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EAC90E-079C-9407-B905-4BF0FFCA1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720" y="1944444"/>
            <a:ext cx="5496560" cy="2969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2573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EF6F8E-09B4-2998-CD71-8D759ABBF5E5}"/>
              </a:ext>
            </a:extLst>
          </p:cNvPr>
          <p:cNvSpPr txBox="1"/>
          <p:nvPr/>
        </p:nvSpPr>
        <p:spPr>
          <a:xfrm>
            <a:off x="59311" y="0"/>
            <a:ext cx="2755601" cy="915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FINANCIALS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C3A683D-B0FC-DDB6-FF58-A3DAA34C30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6397" y="79375"/>
            <a:ext cx="6115050" cy="66992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494787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A3267929-B548-3101-05CC-B2B8BAD80B01}"/>
              </a:ext>
            </a:extLst>
          </p:cNvPr>
          <p:cNvSpPr/>
          <p:nvPr/>
        </p:nvSpPr>
        <p:spPr>
          <a:xfrm>
            <a:off x="3173215" y="1656047"/>
            <a:ext cx="9518426" cy="3541071"/>
          </a:xfrm>
          <a:prstGeom prst="rect">
            <a:avLst/>
          </a:prstGeom>
          <a:solidFill>
            <a:schemeClr val="accent6">
              <a:lumMod val="50000"/>
              <a:alpha val="20000"/>
            </a:schemeClr>
          </a:solidFill>
          <a:ln w="76200">
            <a:solidFill>
              <a:srgbClr val="007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group of men standing in front of a building&#10;&#10;Description automatically generated with medium confidence">
            <a:extLst>
              <a:ext uri="{FF2B5EF4-FFF2-40B4-BE49-F238E27FC236}">
                <a16:creationId xmlns:a16="http://schemas.microsoft.com/office/drawing/2014/main" id="{B1CC9BC5-711B-C0B5-DF8D-33D2BD7284A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98" t="38963" r="7234" b="21482"/>
          <a:stretch/>
        </p:blipFill>
        <p:spPr>
          <a:xfrm>
            <a:off x="3173215" y="1648084"/>
            <a:ext cx="9018327" cy="35459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EF6F8E-09B4-2998-CD71-8D759ABBF5E5}"/>
              </a:ext>
            </a:extLst>
          </p:cNvPr>
          <p:cNvSpPr txBox="1"/>
          <p:nvPr/>
        </p:nvSpPr>
        <p:spPr>
          <a:xfrm>
            <a:off x="243967" y="97611"/>
            <a:ext cx="1444156" cy="915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TEAM</a:t>
            </a:r>
          </a:p>
        </p:txBody>
      </p:sp>
      <p:sp>
        <p:nvSpPr>
          <p:cNvPr id="26" name="Google Shape;202;p9">
            <a:extLst>
              <a:ext uri="{FF2B5EF4-FFF2-40B4-BE49-F238E27FC236}">
                <a16:creationId xmlns:a16="http://schemas.microsoft.com/office/drawing/2014/main" id="{763AB188-9982-3ED6-E1ED-5AA14CD7A12D}"/>
              </a:ext>
            </a:extLst>
          </p:cNvPr>
          <p:cNvSpPr txBox="1"/>
          <p:nvPr/>
        </p:nvSpPr>
        <p:spPr>
          <a:xfrm>
            <a:off x="5021787" y="496032"/>
            <a:ext cx="3578518" cy="134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COO </a:t>
            </a:r>
            <a:r>
              <a:rPr lang="it-IT" sz="14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- Eng. Nabil SOUHAIR, </a:t>
            </a:r>
            <a:r>
              <a:rPr lang="it-IT" sz="1400" b="1" dirty="0" err="1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Ph.D</a:t>
            </a:r>
            <a:endParaRPr lang="it-IT" sz="1400" b="1" dirty="0">
              <a:solidFill>
                <a:srgbClr val="00743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Post-Doc </a:t>
            </a:r>
            <a:r>
              <a:rPr lang="it-IT" sz="1200" dirty="0" err="1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Researcher</a:t>
            </a: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 @University of Bologna</a:t>
            </a:r>
            <a:endParaRPr lang="it-IT" sz="1200" dirty="0">
              <a:solidFill>
                <a:srgbClr val="007434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 R&amp;D di propulsori al plasma per applicazioni spaziali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nabil.souhair2@unibo.it</a:t>
            </a:r>
            <a:endParaRPr lang="it-IT" sz="1200" b="1" dirty="0">
              <a:solidFill>
                <a:srgbClr val="007434"/>
              </a:solidFill>
            </a:endParaRPr>
          </a:p>
        </p:txBody>
      </p:sp>
      <p:sp>
        <p:nvSpPr>
          <p:cNvPr id="27" name="Google Shape;202;p9">
            <a:extLst>
              <a:ext uri="{FF2B5EF4-FFF2-40B4-BE49-F238E27FC236}">
                <a16:creationId xmlns:a16="http://schemas.microsoft.com/office/drawing/2014/main" id="{4A4935D0-AAC4-4C47-34F7-C9C3A8DBE8F3}"/>
              </a:ext>
            </a:extLst>
          </p:cNvPr>
          <p:cNvSpPr txBox="1"/>
          <p:nvPr/>
        </p:nvSpPr>
        <p:spPr>
          <a:xfrm>
            <a:off x="9104458" y="496032"/>
            <a:ext cx="3746568" cy="1445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CSO </a:t>
            </a:r>
            <a:r>
              <a:rPr lang="it-IT" sz="14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- Prof. Vittorio RAVAGLIOLI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Associate Professor @University of Bologna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cs typeface="Calibri"/>
                <a:sym typeface="Calibri"/>
              </a:rPr>
              <a:t>Energy systems &amp; </a:t>
            </a:r>
            <a:r>
              <a:rPr lang="it-IT" sz="1200" dirty="0" err="1">
                <a:solidFill>
                  <a:srgbClr val="007434"/>
                </a:solidFill>
                <a:latin typeface="Calibri"/>
                <a:cs typeface="Calibri"/>
                <a:sym typeface="Calibri"/>
              </a:rPr>
              <a:t>Fluid</a:t>
            </a:r>
            <a:r>
              <a:rPr lang="it-IT" sz="1200" dirty="0">
                <a:solidFill>
                  <a:srgbClr val="007434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it-IT" sz="1200" dirty="0" err="1">
                <a:solidFill>
                  <a:srgbClr val="007434"/>
                </a:solidFill>
                <a:latin typeface="Calibri"/>
                <a:cs typeface="Calibri"/>
                <a:sym typeface="Calibri"/>
              </a:rPr>
              <a:t>Machinery</a:t>
            </a:r>
            <a:endParaRPr lang="it-IT" sz="1200" dirty="0">
              <a:solidFill>
                <a:srgbClr val="007434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vittorio.ravaglioli2@unibo.it</a:t>
            </a:r>
            <a:endParaRPr lang="it-IT" sz="1200" b="1" dirty="0">
              <a:solidFill>
                <a:srgbClr val="007434"/>
              </a:solidFill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it-IT" sz="1200" b="1" dirty="0">
              <a:solidFill>
                <a:srgbClr val="0074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02;p9">
            <a:extLst>
              <a:ext uri="{FF2B5EF4-FFF2-40B4-BE49-F238E27FC236}">
                <a16:creationId xmlns:a16="http://schemas.microsoft.com/office/drawing/2014/main" id="{B33E0426-8017-61CC-91B7-AB80F4D437D3}"/>
              </a:ext>
            </a:extLst>
          </p:cNvPr>
          <p:cNvSpPr txBox="1"/>
          <p:nvPr/>
        </p:nvSpPr>
        <p:spPr>
          <a:xfrm>
            <a:off x="3173215" y="5197118"/>
            <a:ext cx="3964046" cy="1363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CTO </a:t>
            </a:r>
            <a:r>
              <a:rPr lang="it-IT" sz="14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- Eng. Pier Paolo BRANCALEONI</a:t>
            </a: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PhD </a:t>
            </a:r>
            <a:r>
              <a:rPr lang="it-IT" sz="1200" dirty="0" err="1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student</a:t>
            </a: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 @University of Bologna</a:t>
            </a:r>
            <a:endParaRPr lang="it-IT" sz="1200" dirty="0">
              <a:solidFill>
                <a:srgbClr val="007434"/>
              </a:solidFill>
            </a:endParaRP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R&amp;D di soluzioni di propulsione basati su idrogeno</a:t>
            </a: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pier.brancaleoni2@unibo.it</a:t>
            </a:r>
            <a:endParaRPr lang="it-IT" sz="1200" b="1" dirty="0">
              <a:solidFill>
                <a:srgbClr val="007434"/>
              </a:solidFill>
            </a:endParaRPr>
          </a:p>
        </p:txBody>
      </p:sp>
      <p:sp>
        <p:nvSpPr>
          <p:cNvPr id="31" name="Google Shape;202;p9">
            <a:extLst>
              <a:ext uri="{FF2B5EF4-FFF2-40B4-BE49-F238E27FC236}">
                <a16:creationId xmlns:a16="http://schemas.microsoft.com/office/drawing/2014/main" id="{D91DDB8D-A518-01BD-F483-E96DB6EDAAFF}"/>
              </a:ext>
            </a:extLst>
          </p:cNvPr>
          <p:cNvSpPr txBox="1"/>
          <p:nvPr/>
        </p:nvSpPr>
        <p:spPr>
          <a:xfrm>
            <a:off x="7767642" y="5203375"/>
            <a:ext cx="3964046" cy="1362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CEO </a:t>
            </a:r>
            <a:r>
              <a:rPr lang="it-IT" sz="14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- Eng. Giacomo SILVAGNI, </a:t>
            </a:r>
            <a:r>
              <a:rPr lang="it-IT" sz="1400" b="1" dirty="0" err="1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Ph.D</a:t>
            </a:r>
            <a:endParaRPr lang="it-IT" sz="1400" b="1" dirty="0">
              <a:solidFill>
                <a:srgbClr val="00743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Post-Doc </a:t>
            </a:r>
            <a:r>
              <a:rPr lang="it-IT" sz="1200" dirty="0" err="1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Researcher</a:t>
            </a: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 @University of Bologna</a:t>
            </a:r>
            <a:endParaRPr lang="it-IT" sz="1200" dirty="0">
              <a:solidFill>
                <a:srgbClr val="007434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R&amp;D di soluzioni per l’incremento delle performance di </a:t>
            </a:r>
            <a:r>
              <a:rPr lang="it-IT" sz="1200" dirty="0" err="1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powertrain</a:t>
            </a: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 innovativi</a:t>
            </a:r>
            <a:endParaRPr lang="it-IT" sz="1200" dirty="0">
              <a:solidFill>
                <a:srgbClr val="007434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giacomo.silvagni2@unibo.it</a:t>
            </a:r>
            <a:endParaRPr lang="it-IT" sz="1200" b="1" dirty="0">
              <a:solidFill>
                <a:srgbClr val="007434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510F96F-219E-B6B1-4012-E0FF149DB9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13197"/>
          <a:stretch/>
        </p:blipFill>
        <p:spPr>
          <a:xfrm>
            <a:off x="0" y="2541444"/>
            <a:ext cx="3078866" cy="1446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3122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A3267929-B548-3101-05CC-B2B8BAD80B01}"/>
              </a:ext>
            </a:extLst>
          </p:cNvPr>
          <p:cNvSpPr/>
          <p:nvPr/>
        </p:nvSpPr>
        <p:spPr>
          <a:xfrm>
            <a:off x="3173215" y="1656047"/>
            <a:ext cx="9518426" cy="3541071"/>
          </a:xfrm>
          <a:prstGeom prst="rect">
            <a:avLst/>
          </a:prstGeom>
          <a:solidFill>
            <a:schemeClr val="accent6">
              <a:lumMod val="50000"/>
              <a:alpha val="20000"/>
            </a:schemeClr>
          </a:solidFill>
          <a:ln w="76200">
            <a:solidFill>
              <a:srgbClr val="007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group of men standing in front of a building&#10;&#10;Description automatically generated with medium confidence">
            <a:extLst>
              <a:ext uri="{FF2B5EF4-FFF2-40B4-BE49-F238E27FC236}">
                <a16:creationId xmlns:a16="http://schemas.microsoft.com/office/drawing/2014/main" id="{B1CC9BC5-711B-C0B5-DF8D-33D2BD7284A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98" t="38963" r="7234" b="21482"/>
          <a:stretch/>
        </p:blipFill>
        <p:spPr>
          <a:xfrm>
            <a:off x="3173215" y="1648084"/>
            <a:ext cx="9018327" cy="35459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EF6F8E-09B4-2998-CD71-8D759ABBF5E5}"/>
              </a:ext>
            </a:extLst>
          </p:cNvPr>
          <p:cNvSpPr txBox="1"/>
          <p:nvPr/>
        </p:nvSpPr>
        <p:spPr>
          <a:xfrm>
            <a:off x="243967" y="97611"/>
            <a:ext cx="1444156" cy="915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TEAM</a:t>
            </a:r>
          </a:p>
        </p:txBody>
      </p:sp>
      <p:sp>
        <p:nvSpPr>
          <p:cNvPr id="26" name="Google Shape;202;p9">
            <a:extLst>
              <a:ext uri="{FF2B5EF4-FFF2-40B4-BE49-F238E27FC236}">
                <a16:creationId xmlns:a16="http://schemas.microsoft.com/office/drawing/2014/main" id="{763AB188-9982-3ED6-E1ED-5AA14CD7A12D}"/>
              </a:ext>
            </a:extLst>
          </p:cNvPr>
          <p:cNvSpPr txBox="1"/>
          <p:nvPr/>
        </p:nvSpPr>
        <p:spPr>
          <a:xfrm>
            <a:off x="5021787" y="496032"/>
            <a:ext cx="3578518" cy="134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COO </a:t>
            </a:r>
            <a:r>
              <a:rPr lang="it-IT" sz="14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- Eng. Nabil SOUHAIR, </a:t>
            </a:r>
            <a:r>
              <a:rPr lang="it-IT" sz="1400" b="1" dirty="0" err="1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Ph.D</a:t>
            </a:r>
            <a:endParaRPr lang="it-IT" sz="1400" b="1" dirty="0">
              <a:solidFill>
                <a:srgbClr val="00743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Post-Doc </a:t>
            </a:r>
            <a:r>
              <a:rPr lang="it-IT" sz="1200" dirty="0" err="1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Researcher</a:t>
            </a: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 @University of Bologna</a:t>
            </a:r>
            <a:endParaRPr lang="it-IT" sz="1200" dirty="0">
              <a:solidFill>
                <a:srgbClr val="007434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 R&amp;D di propulsori al plasma per applicazioni spaziali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nabil.souhair2@unibo.it</a:t>
            </a:r>
            <a:endParaRPr lang="it-IT" sz="1200" b="1" dirty="0">
              <a:solidFill>
                <a:srgbClr val="007434"/>
              </a:solidFill>
            </a:endParaRPr>
          </a:p>
        </p:txBody>
      </p:sp>
      <p:sp>
        <p:nvSpPr>
          <p:cNvPr id="27" name="Google Shape;202;p9">
            <a:extLst>
              <a:ext uri="{FF2B5EF4-FFF2-40B4-BE49-F238E27FC236}">
                <a16:creationId xmlns:a16="http://schemas.microsoft.com/office/drawing/2014/main" id="{4A4935D0-AAC4-4C47-34F7-C9C3A8DBE8F3}"/>
              </a:ext>
            </a:extLst>
          </p:cNvPr>
          <p:cNvSpPr txBox="1"/>
          <p:nvPr/>
        </p:nvSpPr>
        <p:spPr>
          <a:xfrm>
            <a:off x="9104458" y="496032"/>
            <a:ext cx="3746568" cy="1445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CSO </a:t>
            </a:r>
            <a:r>
              <a:rPr lang="it-IT" sz="14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- Prof. Vittorio RAVAGLIOLI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Associate Professor @University of Bologna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cs typeface="Calibri"/>
                <a:sym typeface="Calibri"/>
              </a:rPr>
              <a:t>Energy systems &amp; </a:t>
            </a:r>
            <a:r>
              <a:rPr lang="it-IT" sz="1200" dirty="0" err="1">
                <a:solidFill>
                  <a:srgbClr val="007434"/>
                </a:solidFill>
                <a:latin typeface="Calibri"/>
                <a:cs typeface="Calibri"/>
                <a:sym typeface="Calibri"/>
              </a:rPr>
              <a:t>Fluid</a:t>
            </a:r>
            <a:r>
              <a:rPr lang="it-IT" sz="1200" dirty="0">
                <a:solidFill>
                  <a:srgbClr val="007434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it-IT" sz="1200" dirty="0" err="1">
                <a:solidFill>
                  <a:srgbClr val="007434"/>
                </a:solidFill>
                <a:latin typeface="Calibri"/>
                <a:cs typeface="Calibri"/>
                <a:sym typeface="Calibri"/>
              </a:rPr>
              <a:t>Machinery</a:t>
            </a:r>
            <a:endParaRPr lang="it-IT" sz="1200" dirty="0">
              <a:solidFill>
                <a:srgbClr val="007434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vittorio.ravaglioli2@unibo.it</a:t>
            </a:r>
            <a:endParaRPr lang="it-IT" sz="1200" b="1" dirty="0">
              <a:solidFill>
                <a:srgbClr val="007434"/>
              </a:solidFill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it-IT" sz="1200" b="1" dirty="0">
              <a:solidFill>
                <a:srgbClr val="0074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02;p9">
            <a:extLst>
              <a:ext uri="{FF2B5EF4-FFF2-40B4-BE49-F238E27FC236}">
                <a16:creationId xmlns:a16="http://schemas.microsoft.com/office/drawing/2014/main" id="{B33E0426-8017-61CC-91B7-AB80F4D437D3}"/>
              </a:ext>
            </a:extLst>
          </p:cNvPr>
          <p:cNvSpPr txBox="1"/>
          <p:nvPr/>
        </p:nvSpPr>
        <p:spPr>
          <a:xfrm>
            <a:off x="3173215" y="5197118"/>
            <a:ext cx="3964046" cy="1363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CTO </a:t>
            </a:r>
            <a:r>
              <a:rPr lang="it-IT" sz="14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- Eng. Pier Paolo BRANCALEONI</a:t>
            </a: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PhD </a:t>
            </a:r>
            <a:r>
              <a:rPr lang="it-IT" sz="1200" dirty="0" err="1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student</a:t>
            </a: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 @University of Bologna</a:t>
            </a:r>
            <a:endParaRPr lang="it-IT" sz="1200" dirty="0">
              <a:solidFill>
                <a:srgbClr val="007434"/>
              </a:solidFill>
            </a:endParaRP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R&amp;D di soluzioni di propulsione basati su idrogeno</a:t>
            </a: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pier.brancaleoni2@unibo.it</a:t>
            </a:r>
            <a:endParaRPr lang="it-IT" sz="1200" b="1" dirty="0">
              <a:solidFill>
                <a:srgbClr val="007434"/>
              </a:solidFill>
            </a:endParaRPr>
          </a:p>
        </p:txBody>
      </p:sp>
      <p:sp>
        <p:nvSpPr>
          <p:cNvPr id="31" name="Google Shape;202;p9">
            <a:extLst>
              <a:ext uri="{FF2B5EF4-FFF2-40B4-BE49-F238E27FC236}">
                <a16:creationId xmlns:a16="http://schemas.microsoft.com/office/drawing/2014/main" id="{D91DDB8D-A518-01BD-F483-E96DB6EDAAFF}"/>
              </a:ext>
            </a:extLst>
          </p:cNvPr>
          <p:cNvSpPr txBox="1"/>
          <p:nvPr/>
        </p:nvSpPr>
        <p:spPr>
          <a:xfrm>
            <a:off x="7767642" y="5203375"/>
            <a:ext cx="3964046" cy="1362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CEO </a:t>
            </a:r>
            <a:r>
              <a:rPr lang="it-IT" sz="14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- Eng. Giacomo SILVAGNI, </a:t>
            </a:r>
            <a:r>
              <a:rPr lang="it-IT" sz="1400" b="1" dirty="0" err="1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Ph.D</a:t>
            </a:r>
            <a:endParaRPr lang="it-IT" sz="1400" b="1" dirty="0">
              <a:solidFill>
                <a:srgbClr val="00743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Post-Doc </a:t>
            </a:r>
            <a:r>
              <a:rPr lang="it-IT" sz="1200" dirty="0" err="1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Researcher</a:t>
            </a: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 @University of Bologna</a:t>
            </a:r>
            <a:endParaRPr lang="it-IT" sz="1200" dirty="0">
              <a:solidFill>
                <a:srgbClr val="007434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R&amp;D di soluzioni per l’incremento delle performance di </a:t>
            </a:r>
            <a:r>
              <a:rPr lang="it-IT" sz="1200" dirty="0" err="1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powertrain</a:t>
            </a:r>
            <a:r>
              <a:rPr lang="it-IT" sz="12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 innovativi</a:t>
            </a:r>
            <a:endParaRPr lang="it-IT" sz="1200" dirty="0">
              <a:solidFill>
                <a:srgbClr val="007434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2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giacomo.silvagni2@unibo.it</a:t>
            </a:r>
            <a:endParaRPr lang="it-IT" sz="1200" b="1" dirty="0">
              <a:solidFill>
                <a:srgbClr val="007434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3F4F4F-BC5E-949D-998D-0CE860405C02}"/>
              </a:ext>
            </a:extLst>
          </p:cNvPr>
          <p:cNvSpPr/>
          <p:nvPr/>
        </p:nvSpPr>
        <p:spPr>
          <a:xfrm>
            <a:off x="-223520" y="1644955"/>
            <a:ext cx="3349561" cy="3558419"/>
          </a:xfrm>
          <a:prstGeom prst="rect">
            <a:avLst/>
          </a:prstGeom>
          <a:solidFill>
            <a:srgbClr val="007434"/>
          </a:solidFill>
          <a:ln w="57150">
            <a:solidFill>
              <a:srgbClr val="007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9A1523-27B9-1379-16E2-68CDE073AC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biLevel thresh="25000"/>
          </a:blip>
          <a:srcRect t="-1" b="13197"/>
          <a:stretch/>
        </p:blipFill>
        <p:spPr>
          <a:xfrm>
            <a:off x="0" y="2698020"/>
            <a:ext cx="3078866" cy="1446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79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large iceberg">
            <a:extLst>
              <a:ext uri="{FF2B5EF4-FFF2-40B4-BE49-F238E27FC236}">
                <a16:creationId xmlns:a16="http://schemas.microsoft.com/office/drawing/2014/main" id="{BF4CDD4C-D56D-5ABF-E222-17992F3F13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duotone>
              <a:prstClr val="black"/>
              <a:srgbClr val="007434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604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206EE-609C-085B-E839-2C933EE97373}"/>
              </a:ext>
            </a:extLst>
          </p:cNvPr>
          <p:cNvSpPr txBox="1"/>
          <p:nvPr/>
        </p:nvSpPr>
        <p:spPr>
          <a:xfrm>
            <a:off x="838201" y="1065862"/>
            <a:ext cx="3313164" cy="472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OUR MISSION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189F8DB-B3A3-4BD1-A6DC-8F94CF0EF474}"/>
              </a:ext>
            </a:extLst>
          </p:cNvPr>
          <p:cNvSpPr txBox="1"/>
          <p:nvPr/>
        </p:nvSpPr>
        <p:spPr>
          <a:xfrm>
            <a:off x="4809069" y="1065862"/>
            <a:ext cx="7281330" cy="472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rgbClr val="FFFFFF"/>
                </a:solidFill>
              </a:rPr>
              <a:t>Minimize energy waste through the optimization of microgrids powered by renewable sources and hydrogen storage
</a:t>
            </a:r>
          </a:p>
        </p:txBody>
      </p:sp>
    </p:spTree>
    <p:extLst>
      <p:ext uri="{BB962C8B-B14F-4D97-AF65-F5344CB8AC3E}">
        <p14:creationId xmlns:p14="http://schemas.microsoft.com/office/powerpoint/2010/main" val="3601887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EF6F8E-09B4-2998-CD71-8D759ABBF5E5}"/>
              </a:ext>
            </a:extLst>
          </p:cNvPr>
          <p:cNvSpPr txBox="1"/>
          <p:nvPr/>
        </p:nvSpPr>
        <p:spPr>
          <a:xfrm>
            <a:off x="243967" y="97611"/>
            <a:ext cx="1444156" cy="915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TEAM</a:t>
            </a:r>
          </a:p>
        </p:txBody>
      </p:sp>
      <p:sp>
        <p:nvSpPr>
          <p:cNvPr id="4" name="Google Shape;202;p9">
            <a:extLst>
              <a:ext uri="{FF2B5EF4-FFF2-40B4-BE49-F238E27FC236}">
                <a16:creationId xmlns:a16="http://schemas.microsoft.com/office/drawing/2014/main" id="{DE567971-927B-2EA0-C4B6-00B3072BE895}"/>
              </a:ext>
            </a:extLst>
          </p:cNvPr>
          <p:cNvSpPr txBox="1"/>
          <p:nvPr/>
        </p:nvSpPr>
        <p:spPr>
          <a:xfrm>
            <a:off x="1289588" y="1439735"/>
            <a:ext cx="3173061" cy="343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Ing. </a:t>
            </a:r>
            <a:r>
              <a:rPr lang="it-IT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PhD</a:t>
            </a:r>
            <a:r>
              <a:rPr lang="it-IT" sz="18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 GIACOMO SILVAGNI</a:t>
            </a:r>
            <a:endParaRPr dirty="0">
              <a:solidFill>
                <a:srgbClr val="007434"/>
              </a:solidFill>
            </a:endParaRPr>
          </a:p>
        </p:txBody>
      </p:sp>
      <p:sp>
        <p:nvSpPr>
          <p:cNvPr id="7" name="Google Shape;203;p9">
            <a:extLst>
              <a:ext uri="{FF2B5EF4-FFF2-40B4-BE49-F238E27FC236}">
                <a16:creationId xmlns:a16="http://schemas.microsoft.com/office/drawing/2014/main" id="{D017E2BE-7F42-A937-0B76-CD1ECA187C5A}"/>
              </a:ext>
            </a:extLst>
          </p:cNvPr>
          <p:cNvSpPr txBox="1"/>
          <p:nvPr/>
        </p:nvSpPr>
        <p:spPr>
          <a:xfrm>
            <a:off x="197378" y="1058835"/>
            <a:ext cx="2775464" cy="474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CHIEF EXECUTIVE OFFICER</a:t>
            </a:r>
            <a:endParaRPr lang="it-IT" dirty="0">
              <a:solidFill>
                <a:srgbClr val="007434"/>
              </a:solidFill>
            </a:endParaRPr>
          </a:p>
        </p:txBody>
      </p:sp>
      <p:sp>
        <p:nvSpPr>
          <p:cNvPr id="8" name="Google Shape;204;p9">
            <a:extLst>
              <a:ext uri="{FF2B5EF4-FFF2-40B4-BE49-F238E27FC236}">
                <a16:creationId xmlns:a16="http://schemas.microsoft.com/office/drawing/2014/main" id="{37848419-9A35-31A2-F956-56804D5553BF}"/>
              </a:ext>
            </a:extLst>
          </p:cNvPr>
          <p:cNvSpPr txBox="1"/>
          <p:nvPr/>
        </p:nvSpPr>
        <p:spPr>
          <a:xfrm>
            <a:off x="1220142" y="3852163"/>
            <a:ext cx="4069985" cy="343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Ing. PhD NABIL SOUHAIR</a:t>
            </a:r>
            <a:endParaRPr dirty="0">
              <a:solidFill>
                <a:srgbClr val="007434"/>
              </a:solidFill>
            </a:endParaRPr>
          </a:p>
        </p:txBody>
      </p:sp>
      <p:sp>
        <p:nvSpPr>
          <p:cNvPr id="9" name="Google Shape;205;p9">
            <a:extLst>
              <a:ext uri="{FF2B5EF4-FFF2-40B4-BE49-F238E27FC236}">
                <a16:creationId xmlns:a16="http://schemas.microsoft.com/office/drawing/2014/main" id="{02EBF046-3E3A-2072-41FB-5D68C71E3859}"/>
              </a:ext>
            </a:extLst>
          </p:cNvPr>
          <p:cNvSpPr txBox="1"/>
          <p:nvPr/>
        </p:nvSpPr>
        <p:spPr>
          <a:xfrm>
            <a:off x="1220142" y="4219637"/>
            <a:ext cx="4741043" cy="1751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Post-Doc Researcher at University of Bologna</a:t>
            </a:r>
            <a:endParaRPr lang="en-US" dirty="0">
              <a:solidFill>
                <a:srgbClr val="007434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8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 R&amp;D di propulsori al plasma per applicazioni spaziali</a:t>
            </a:r>
            <a:endParaRPr sz="1800" dirty="0">
              <a:solidFill>
                <a:srgbClr val="00743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8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nabil.souhair2@unibo.it</a:t>
            </a:r>
            <a:endParaRPr b="1" dirty="0">
              <a:solidFill>
                <a:srgbClr val="007434"/>
              </a:solidFill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dirty="0">
              <a:solidFill>
                <a:srgbClr val="0074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208;p9">
            <a:extLst>
              <a:ext uri="{FF2B5EF4-FFF2-40B4-BE49-F238E27FC236}">
                <a16:creationId xmlns:a16="http://schemas.microsoft.com/office/drawing/2014/main" id="{3EE9F810-86C6-D892-488B-BC0D04247CC7}"/>
              </a:ext>
            </a:extLst>
          </p:cNvPr>
          <p:cNvSpPr txBox="1"/>
          <p:nvPr/>
        </p:nvSpPr>
        <p:spPr>
          <a:xfrm>
            <a:off x="7662344" y="1756525"/>
            <a:ext cx="4289768" cy="1414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8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PhD </a:t>
            </a:r>
            <a:r>
              <a:rPr lang="it-IT" sz="1800" dirty="0" err="1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student</a:t>
            </a:r>
            <a:r>
              <a:rPr lang="it-IT" sz="18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 at University of Bologna</a:t>
            </a:r>
            <a:endParaRPr dirty="0">
              <a:solidFill>
                <a:srgbClr val="007434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8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R&amp;D di soluzioni </a:t>
            </a:r>
            <a:r>
              <a:rPr lang="it-IT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di propulsione basati su idrogeno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8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pier.brancaleoni2@unibo.it</a:t>
            </a:r>
            <a:endParaRPr b="1" dirty="0">
              <a:solidFill>
                <a:srgbClr val="007434"/>
              </a:solidFill>
            </a:endParaRPr>
          </a:p>
        </p:txBody>
      </p:sp>
      <p:sp>
        <p:nvSpPr>
          <p:cNvPr id="13" name="Google Shape;209;p9">
            <a:extLst>
              <a:ext uri="{FF2B5EF4-FFF2-40B4-BE49-F238E27FC236}">
                <a16:creationId xmlns:a16="http://schemas.microsoft.com/office/drawing/2014/main" id="{7CB4B423-07A0-1C6E-2C4E-ADB1E82EC5B9}"/>
              </a:ext>
            </a:extLst>
          </p:cNvPr>
          <p:cNvSpPr txBox="1"/>
          <p:nvPr/>
        </p:nvSpPr>
        <p:spPr>
          <a:xfrm>
            <a:off x="203240" y="3509104"/>
            <a:ext cx="3480797" cy="474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CHIEF OPERATIONS OFFICER</a:t>
            </a:r>
            <a:endParaRPr lang="it-IT" dirty="0">
              <a:solidFill>
                <a:srgbClr val="007434"/>
              </a:solidFill>
            </a:endParaRPr>
          </a:p>
        </p:txBody>
      </p:sp>
      <p:sp>
        <p:nvSpPr>
          <p:cNvPr id="6" name="Google Shape;203;p9">
            <a:extLst>
              <a:ext uri="{FF2B5EF4-FFF2-40B4-BE49-F238E27FC236}">
                <a16:creationId xmlns:a16="http://schemas.microsoft.com/office/drawing/2014/main" id="{ED01E0C3-6F80-6B97-BDC7-F146D59FA4C4}"/>
              </a:ext>
            </a:extLst>
          </p:cNvPr>
          <p:cNvSpPr txBox="1"/>
          <p:nvPr/>
        </p:nvSpPr>
        <p:spPr>
          <a:xfrm>
            <a:off x="6351994" y="1058834"/>
            <a:ext cx="2775464" cy="474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CHIEF TECHNICAL OFFICER</a:t>
            </a:r>
            <a:endParaRPr lang="it-IT" dirty="0">
              <a:solidFill>
                <a:srgbClr val="007434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4192936-D64D-AF55-F4D9-E8418C965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1994" y="1610423"/>
            <a:ext cx="1238250" cy="1238250"/>
          </a:xfrm>
          <a:prstGeom prst="rect">
            <a:avLst/>
          </a:prstGeom>
        </p:spPr>
      </p:pic>
      <p:pic>
        <p:nvPicPr>
          <p:cNvPr id="16" name="Picture 15" descr="A person standing in a room&#10;&#10;Description automatically generated with medium confidence">
            <a:extLst>
              <a:ext uri="{FF2B5EF4-FFF2-40B4-BE49-F238E27FC236}">
                <a16:creationId xmlns:a16="http://schemas.microsoft.com/office/drawing/2014/main" id="{BF915322-BF9E-B03D-C330-C4FAABCE0A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25" t="24582" r="56836" b="41260"/>
          <a:stretch/>
        </p:blipFill>
        <p:spPr>
          <a:xfrm>
            <a:off x="239888" y="1552690"/>
            <a:ext cx="1006059" cy="1503809"/>
          </a:xfrm>
          <a:prstGeom prst="rect">
            <a:avLst/>
          </a:prstGeom>
        </p:spPr>
      </p:pic>
      <p:pic>
        <p:nvPicPr>
          <p:cNvPr id="18" name="Picture 17" descr="A person standing next to a surfboard&#10;&#10;Description automatically generated with medium confidence">
            <a:extLst>
              <a:ext uri="{FF2B5EF4-FFF2-40B4-BE49-F238E27FC236}">
                <a16:creationId xmlns:a16="http://schemas.microsoft.com/office/drawing/2014/main" id="{51EB78A5-D7F5-3C9C-6389-D452D831AB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55" t="12103" r="3605" b="44422"/>
          <a:stretch/>
        </p:blipFill>
        <p:spPr>
          <a:xfrm>
            <a:off x="225797" y="3949966"/>
            <a:ext cx="921958" cy="1575971"/>
          </a:xfrm>
          <a:prstGeom prst="rect">
            <a:avLst/>
          </a:prstGeom>
        </p:spPr>
      </p:pic>
      <p:sp>
        <p:nvSpPr>
          <p:cNvPr id="19" name="Google Shape;208;p9">
            <a:extLst>
              <a:ext uri="{FF2B5EF4-FFF2-40B4-BE49-F238E27FC236}">
                <a16:creationId xmlns:a16="http://schemas.microsoft.com/office/drawing/2014/main" id="{CEDFFBAF-FFFC-CE4B-ACDD-7C41F425844B}"/>
              </a:ext>
            </a:extLst>
          </p:cNvPr>
          <p:cNvSpPr txBox="1"/>
          <p:nvPr/>
        </p:nvSpPr>
        <p:spPr>
          <a:xfrm>
            <a:off x="1290719" y="1807878"/>
            <a:ext cx="4670465" cy="2142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8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Post-Doc </a:t>
            </a:r>
            <a:r>
              <a:rPr lang="it-IT" sz="1800" dirty="0" err="1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Researcher</a:t>
            </a:r>
            <a:r>
              <a:rPr lang="it-IT" sz="18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-IT" sz="1800" dirty="0" err="1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at</a:t>
            </a:r>
            <a:r>
              <a:rPr lang="it-IT" sz="18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 University of Bologna</a:t>
            </a:r>
            <a:endParaRPr dirty="0">
              <a:solidFill>
                <a:srgbClr val="007434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8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R&amp;D di soluzioni per l’incremento delle performance di </a:t>
            </a:r>
            <a:r>
              <a:rPr lang="it-IT" sz="1800" dirty="0" err="1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powertrain</a:t>
            </a:r>
            <a:r>
              <a:rPr lang="it-IT" sz="18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 innovativi</a:t>
            </a:r>
            <a:endParaRPr dirty="0">
              <a:solidFill>
                <a:srgbClr val="007434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8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giacomo.silvagni2@unibo.it</a:t>
            </a:r>
            <a:endParaRPr b="1" dirty="0">
              <a:solidFill>
                <a:srgbClr val="007434"/>
              </a:solidFill>
            </a:endParaRPr>
          </a:p>
        </p:txBody>
      </p:sp>
      <p:sp>
        <p:nvSpPr>
          <p:cNvPr id="21" name="Google Shape;202;p9">
            <a:extLst>
              <a:ext uri="{FF2B5EF4-FFF2-40B4-BE49-F238E27FC236}">
                <a16:creationId xmlns:a16="http://schemas.microsoft.com/office/drawing/2014/main" id="{79693E29-9266-AE1F-F1DC-809E5E5F70A3}"/>
              </a:ext>
            </a:extLst>
          </p:cNvPr>
          <p:cNvSpPr txBox="1"/>
          <p:nvPr/>
        </p:nvSpPr>
        <p:spPr>
          <a:xfrm>
            <a:off x="7646604" y="3910833"/>
            <a:ext cx="3537215" cy="343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Prof.</a:t>
            </a:r>
            <a:r>
              <a:rPr lang="it-IT" sz="18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 PhD VITTORIO RAVAGLIOLI</a:t>
            </a:r>
            <a:endParaRPr dirty="0">
              <a:solidFill>
                <a:srgbClr val="007434"/>
              </a:solidFill>
            </a:endParaRPr>
          </a:p>
        </p:txBody>
      </p:sp>
      <p:sp>
        <p:nvSpPr>
          <p:cNvPr id="22" name="Google Shape;203;p9">
            <a:extLst>
              <a:ext uri="{FF2B5EF4-FFF2-40B4-BE49-F238E27FC236}">
                <a16:creationId xmlns:a16="http://schemas.microsoft.com/office/drawing/2014/main" id="{1104908E-8B6D-7179-B1DB-C77580C4194F}"/>
              </a:ext>
            </a:extLst>
          </p:cNvPr>
          <p:cNvSpPr txBox="1"/>
          <p:nvPr/>
        </p:nvSpPr>
        <p:spPr>
          <a:xfrm>
            <a:off x="6351994" y="3524077"/>
            <a:ext cx="2775464" cy="474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UNIVERSITY ADVISOR</a:t>
            </a:r>
            <a:endParaRPr lang="it-IT" dirty="0">
              <a:solidFill>
                <a:srgbClr val="007434"/>
              </a:solidFill>
            </a:endParaRPr>
          </a:p>
        </p:txBody>
      </p:sp>
      <p:sp>
        <p:nvSpPr>
          <p:cNvPr id="23" name="Google Shape;208;p9">
            <a:extLst>
              <a:ext uri="{FF2B5EF4-FFF2-40B4-BE49-F238E27FC236}">
                <a16:creationId xmlns:a16="http://schemas.microsoft.com/office/drawing/2014/main" id="{6D65ED14-C2DB-187E-0FD0-60BD9DE490B1}"/>
              </a:ext>
            </a:extLst>
          </p:cNvPr>
          <p:cNvSpPr txBox="1"/>
          <p:nvPr/>
        </p:nvSpPr>
        <p:spPr>
          <a:xfrm>
            <a:off x="7594984" y="4278976"/>
            <a:ext cx="4677147" cy="2142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800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Associate Professor at University of Bologna</a:t>
            </a:r>
            <a:r>
              <a:rPr lang="it-IT" dirty="0">
                <a:solidFill>
                  <a:srgbClr val="007434"/>
                </a:solidFill>
                <a:sym typeface="Calibri"/>
              </a:rPr>
              <a:t> in turbomacchine e </a:t>
            </a:r>
            <a:r>
              <a:rPr lang="it-IT" dirty="0" err="1">
                <a:solidFill>
                  <a:srgbClr val="007434"/>
                </a:solidFill>
                <a:sym typeface="Calibri"/>
              </a:rPr>
              <a:t>advanced</a:t>
            </a:r>
            <a:r>
              <a:rPr lang="it-IT" dirty="0">
                <a:solidFill>
                  <a:srgbClr val="007434"/>
                </a:solidFill>
                <a:sym typeface="Calibri"/>
              </a:rPr>
              <a:t> </a:t>
            </a:r>
            <a:r>
              <a:rPr lang="it-IT" dirty="0" err="1">
                <a:solidFill>
                  <a:srgbClr val="007434"/>
                </a:solidFill>
                <a:sym typeface="Calibri"/>
              </a:rPr>
              <a:t>internal</a:t>
            </a:r>
            <a:r>
              <a:rPr lang="it-IT" dirty="0">
                <a:solidFill>
                  <a:srgbClr val="007434"/>
                </a:solidFill>
                <a:sym typeface="Calibri"/>
              </a:rPr>
              <a:t> </a:t>
            </a:r>
            <a:r>
              <a:rPr lang="it-IT" dirty="0" err="1">
                <a:solidFill>
                  <a:srgbClr val="007434"/>
                </a:solidFill>
                <a:sym typeface="Calibri"/>
              </a:rPr>
              <a:t>combustion</a:t>
            </a:r>
            <a:r>
              <a:rPr lang="it-IT" dirty="0">
                <a:solidFill>
                  <a:srgbClr val="007434"/>
                </a:solidFill>
                <a:sym typeface="Calibri"/>
              </a:rPr>
              <a:t> </a:t>
            </a:r>
            <a:r>
              <a:rPr lang="it-IT" dirty="0" err="1">
                <a:solidFill>
                  <a:srgbClr val="007434"/>
                </a:solidFill>
                <a:sym typeface="Calibri"/>
              </a:rPr>
              <a:t>engines</a:t>
            </a:r>
            <a:r>
              <a:rPr lang="it-IT" dirty="0">
                <a:solidFill>
                  <a:srgbClr val="007434"/>
                </a:solidFill>
                <a:sym typeface="Calibri"/>
              </a:rPr>
              <a:t>.</a:t>
            </a:r>
            <a:endParaRPr dirty="0">
              <a:solidFill>
                <a:srgbClr val="007434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it-IT" sz="18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vittorio.ravaglioli2@unibo.it</a:t>
            </a:r>
            <a:endParaRPr b="1" dirty="0">
              <a:solidFill>
                <a:srgbClr val="007434"/>
              </a:solidFill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AADDC00-7027-F8BD-A394-B741BD0402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1994" y="3996699"/>
            <a:ext cx="1250878" cy="1250878"/>
          </a:xfrm>
          <a:prstGeom prst="rect">
            <a:avLst/>
          </a:prstGeom>
        </p:spPr>
      </p:pic>
      <p:sp>
        <p:nvSpPr>
          <p:cNvPr id="25" name="Google Shape;202;p9">
            <a:extLst>
              <a:ext uri="{FF2B5EF4-FFF2-40B4-BE49-F238E27FC236}">
                <a16:creationId xmlns:a16="http://schemas.microsoft.com/office/drawing/2014/main" id="{8ADA468E-53CB-2694-B9DE-A3DB36B81FF0}"/>
              </a:ext>
            </a:extLst>
          </p:cNvPr>
          <p:cNvSpPr txBox="1"/>
          <p:nvPr/>
        </p:nvSpPr>
        <p:spPr>
          <a:xfrm>
            <a:off x="7739726" y="1409801"/>
            <a:ext cx="3537215" cy="343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rgbClr val="007434"/>
                </a:solidFill>
                <a:latin typeface="Calibri"/>
                <a:ea typeface="Calibri"/>
                <a:cs typeface="Calibri"/>
                <a:sym typeface="Calibri"/>
              </a:rPr>
              <a:t>Ing. PIER PAOLO BRANCALEONI</a:t>
            </a:r>
            <a:endParaRPr dirty="0">
              <a:solidFill>
                <a:srgbClr val="00743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19512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8CFA45C-A18E-64B7-145D-9B5C803CF5DC}"/>
              </a:ext>
            </a:extLst>
          </p:cNvPr>
          <p:cNvGrpSpPr/>
          <p:nvPr/>
        </p:nvGrpSpPr>
        <p:grpSpPr>
          <a:xfrm>
            <a:off x="3579588" y="2503764"/>
            <a:ext cx="6661620" cy="1850471"/>
            <a:chOff x="2817587" y="2483493"/>
            <a:chExt cx="6661620" cy="185047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C72A3CF-C6EA-1AAD-E377-6C4A56F5E1D3}"/>
                </a:ext>
              </a:extLst>
            </p:cNvPr>
            <p:cNvSpPr txBox="1"/>
            <p:nvPr/>
          </p:nvSpPr>
          <p:spPr>
            <a:xfrm>
              <a:off x="4468945" y="2762190"/>
              <a:ext cx="5010262" cy="861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5000" b="1" i="1" dirty="0">
                  <a:solidFill>
                    <a:srgbClr val="002060"/>
                  </a:solidFill>
                </a:rPr>
                <a:t>H</a:t>
              </a:r>
              <a:r>
                <a:rPr lang="it-IT" sz="5000" b="1" i="1" baseline="-25000" dirty="0">
                  <a:solidFill>
                    <a:srgbClr val="002060"/>
                  </a:solidFill>
                </a:rPr>
                <a:t>2</a:t>
              </a:r>
              <a:r>
                <a:rPr lang="it-IT" sz="5000" b="1" i="1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ENERGY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A38911A-0CD6-C91B-BA82-3008B083427C}"/>
                </a:ext>
              </a:extLst>
            </p:cNvPr>
            <p:cNvSpPr txBox="1"/>
            <p:nvPr/>
          </p:nvSpPr>
          <p:spPr>
            <a:xfrm>
              <a:off x="4468945" y="3552110"/>
              <a:ext cx="4383319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400" b="1" i="1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An </a:t>
              </a:r>
              <a:r>
                <a:rPr lang="it-IT" sz="2400" b="1" i="1" dirty="0">
                  <a:solidFill>
                    <a:srgbClr val="002060"/>
                  </a:solidFill>
                </a:rPr>
                <a:t>Energy</a:t>
              </a:r>
              <a:r>
                <a:rPr lang="it-IT" sz="2400" b="1" i="1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 </a:t>
              </a:r>
              <a:r>
                <a:rPr lang="it-IT" sz="2400" b="1" i="1" dirty="0" err="1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change</a:t>
              </a:r>
              <a:r>
                <a:rPr lang="it-IT" sz="2400" b="1" i="1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 of </a:t>
              </a:r>
              <a:r>
                <a:rPr lang="it-IT" sz="2400" b="1" i="1" dirty="0" err="1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Perspective</a:t>
              </a:r>
              <a:endParaRPr lang="it-IT" sz="2400" b="1" i="1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C537FB29-F5FE-3646-254D-E9312872862F}"/>
                </a:ext>
              </a:extLst>
            </p:cNvPr>
            <p:cNvSpPr/>
            <p:nvPr/>
          </p:nvSpPr>
          <p:spPr>
            <a:xfrm>
              <a:off x="2817587" y="2483493"/>
              <a:ext cx="1209040" cy="1214120"/>
            </a:xfrm>
            <a:prstGeom prst="ellipse">
              <a:avLst/>
            </a:prstGeom>
            <a:gradFill>
              <a:gsLst>
                <a:gs pos="0">
                  <a:srgbClr val="8FAADC"/>
                </a:gs>
                <a:gs pos="100000">
                  <a:srgbClr val="DCE2F6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79AC394-176D-0BA2-CCE6-34E16A0B2193}"/>
                </a:ext>
              </a:extLst>
            </p:cNvPr>
            <p:cNvSpPr/>
            <p:nvPr/>
          </p:nvSpPr>
          <p:spPr>
            <a:xfrm>
              <a:off x="3223624" y="3119844"/>
              <a:ext cx="1209040" cy="1214120"/>
            </a:xfrm>
            <a:prstGeom prst="ellipse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1608641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5A382845-D3F8-B2B3-ED76-1488584273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13197"/>
          <a:stretch/>
        </p:blipFill>
        <p:spPr>
          <a:xfrm>
            <a:off x="10926502" y="6221291"/>
            <a:ext cx="1169790" cy="549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2340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large iceberg">
            <a:extLst>
              <a:ext uri="{FF2B5EF4-FFF2-40B4-BE49-F238E27FC236}">
                <a16:creationId xmlns:a16="http://schemas.microsoft.com/office/drawing/2014/main" id="{A3820EE6-E347-C82B-C1C9-863F5A9D73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606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824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EF6F8E-09B4-2998-CD71-8D759ABBF5E5}"/>
              </a:ext>
            </a:extLst>
          </p:cNvPr>
          <p:cNvSpPr txBox="1"/>
          <p:nvPr/>
        </p:nvSpPr>
        <p:spPr>
          <a:xfrm>
            <a:off x="940726" y="1133595"/>
            <a:ext cx="3313164" cy="915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IL PROBLEMA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CD77782-65B3-9334-7285-950BA164DB26}"/>
              </a:ext>
            </a:extLst>
          </p:cNvPr>
          <p:cNvCxnSpPr/>
          <p:nvPr/>
        </p:nvCxnSpPr>
        <p:spPr>
          <a:xfrm>
            <a:off x="4848194" y="2523068"/>
            <a:ext cx="0" cy="2286000"/>
          </a:xfrm>
          <a:prstGeom prst="line">
            <a:avLst/>
          </a:prstGeom>
          <a:ln w="28575">
            <a:solidFill>
              <a:srgbClr val="0074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C25D3E7-2968-F339-4A18-3B74808D4C89}"/>
              </a:ext>
            </a:extLst>
          </p:cNvPr>
          <p:cNvSpPr txBox="1"/>
          <p:nvPr/>
        </p:nvSpPr>
        <p:spPr>
          <a:xfrm flipH="1">
            <a:off x="1124760" y="2900853"/>
            <a:ext cx="3636709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rgbClr val="007434"/>
                </a:solidFill>
              </a:rPr>
              <a:t>Cambiamento</a:t>
            </a:r>
            <a:r>
              <a:rPr lang="en-US" sz="2000" b="1" dirty="0">
                <a:solidFill>
                  <a:srgbClr val="007434"/>
                </a:solidFill>
              </a:rPr>
              <a:t> </a:t>
            </a:r>
            <a:r>
              <a:rPr lang="en-US" sz="2000" b="1" dirty="0" err="1">
                <a:solidFill>
                  <a:srgbClr val="007434"/>
                </a:solidFill>
              </a:rPr>
              <a:t>climatico</a:t>
            </a:r>
            <a:endParaRPr lang="en-US" sz="2000" b="1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rgbClr val="007434"/>
                </a:solidFill>
              </a:rPr>
              <a:t>Decarbonizzazione</a:t>
            </a:r>
            <a:r>
              <a:rPr lang="en-US" sz="2000" b="1" dirty="0">
                <a:solidFill>
                  <a:srgbClr val="007434"/>
                </a:solidFill>
              </a:rPr>
              <a:t> -</a:t>
            </a:r>
            <a:r>
              <a:rPr lang="en-US" sz="2000" b="1" dirty="0" err="1">
                <a:solidFill>
                  <a:srgbClr val="007434"/>
                </a:solidFill>
              </a:rPr>
              <a:t>transizione</a:t>
            </a:r>
            <a:r>
              <a:rPr lang="en-US" sz="2000" b="1" dirty="0">
                <a:solidFill>
                  <a:srgbClr val="007434"/>
                </a:solidFill>
              </a:rPr>
              <a:t> </a:t>
            </a:r>
            <a:r>
              <a:rPr lang="en-US" sz="2000" b="1" dirty="0" err="1">
                <a:solidFill>
                  <a:srgbClr val="007434"/>
                </a:solidFill>
              </a:rPr>
              <a:t>ecologica</a:t>
            </a:r>
            <a:endParaRPr lang="en-US" sz="2000" b="1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rgbClr val="007434"/>
                </a:solidFill>
              </a:rPr>
              <a:t>Aumento</a:t>
            </a:r>
            <a:r>
              <a:rPr lang="en-US" sz="2000" b="1" dirty="0">
                <a:solidFill>
                  <a:srgbClr val="007434"/>
                </a:solidFill>
              </a:rPr>
              <a:t> </a:t>
            </a:r>
            <a:r>
              <a:rPr lang="en-US" sz="2000" b="1" dirty="0" err="1">
                <a:solidFill>
                  <a:srgbClr val="007434"/>
                </a:solidFill>
              </a:rPr>
              <a:t>globale</a:t>
            </a:r>
            <a:r>
              <a:rPr lang="en-US" sz="2000" b="1" dirty="0">
                <a:solidFill>
                  <a:srgbClr val="007434"/>
                </a:solidFill>
              </a:rPr>
              <a:t> del </a:t>
            </a:r>
            <a:r>
              <a:rPr lang="en-US" sz="2000" b="1" dirty="0" err="1">
                <a:solidFill>
                  <a:srgbClr val="007434"/>
                </a:solidFill>
              </a:rPr>
              <a:t>costo</a:t>
            </a:r>
            <a:r>
              <a:rPr lang="en-US" sz="2000" b="1" dirty="0">
                <a:solidFill>
                  <a:srgbClr val="007434"/>
                </a:solidFill>
              </a:rPr>
              <a:t> </a:t>
            </a:r>
          </a:p>
          <a:p>
            <a:r>
              <a:rPr lang="en-US" sz="2000" b="1" dirty="0">
                <a:solidFill>
                  <a:srgbClr val="007434"/>
                </a:solidFill>
              </a:rPr>
              <a:t>     </a:t>
            </a:r>
            <a:r>
              <a:rPr lang="en-US" sz="2000" b="1" dirty="0" err="1">
                <a:solidFill>
                  <a:srgbClr val="007434"/>
                </a:solidFill>
              </a:rPr>
              <a:t>energetico</a:t>
            </a:r>
            <a:endParaRPr lang="en-US" sz="2000" b="1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7434"/>
              </a:solidFill>
            </a:endParaRPr>
          </a:p>
        </p:txBody>
      </p:sp>
      <p:pic>
        <p:nvPicPr>
          <p:cNvPr id="1026" name="Picture 2" descr="All about Climate Change Mitigation and Adaptation - Iberdrola">
            <a:extLst>
              <a:ext uri="{FF2B5EF4-FFF2-40B4-BE49-F238E27FC236}">
                <a16:creationId xmlns:a16="http://schemas.microsoft.com/office/drawing/2014/main" id="{3106E4B5-0551-8474-706A-7334BD931F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5616" y="495502"/>
            <a:ext cx="5381624" cy="2846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5810A077-B4E7-F002-52A2-D269177F4110}"/>
              </a:ext>
            </a:extLst>
          </p:cNvPr>
          <p:cNvGrpSpPr/>
          <p:nvPr/>
        </p:nvGrpSpPr>
        <p:grpSpPr>
          <a:xfrm>
            <a:off x="5451104" y="3478359"/>
            <a:ext cx="5847280" cy="3156439"/>
            <a:chOff x="5747672" y="3544263"/>
            <a:chExt cx="5847280" cy="3156439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CE0E1EC9-C63F-096E-54BC-A2E3998C2E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47672" y="3575565"/>
              <a:ext cx="5847280" cy="31251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C3A0556-A484-544E-D784-74695B87010E}"/>
                </a:ext>
              </a:extLst>
            </p:cNvPr>
            <p:cNvSpPr txBox="1"/>
            <p:nvPr/>
          </p:nvSpPr>
          <p:spPr>
            <a:xfrm>
              <a:off x="7236461" y="3544263"/>
              <a:ext cx="2686376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 b="1" dirty="0" err="1">
                  <a:solidFill>
                    <a:srgbClr val="868686"/>
                  </a:solidFill>
                </a:rPr>
                <a:t>Andamento</a:t>
              </a:r>
              <a:r>
                <a:rPr lang="en-US" sz="1400" b="1" dirty="0">
                  <a:solidFill>
                    <a:srgbClr val="868686"/>
                  </a:solidFill>
                </a:rPr>
                <a:t> del Prezzo luce (PUN)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BC93B58B-B6C3-EBD1-F404-AE9DCF90CB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b="13197"/>
          <a:stretch/>
        </p:blipFill>
        <p:spPr>
          <a:xfrm>
            <a:off x="10926502" y="6221291"/>
            <a:ext cx="1169790" cy="549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621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Rectangle 124">
            <a:extLst>
              <a:ext uri="{FF2B5EF4-FFF2-40B4-BE49-F238E27FC236}">
                <a16:creationId xmlns:a16="http://schemas.microsoft.com/office/drawing/2014/main" id="{E47360B4-856E-93A5-D6B0-EA41C838279C}"/>
              </a:ext>
            </a:extLst>
          </p:cNvPr>
          <p:cNvSpPr/>
          <p:nvPr/>
        </p:nvSpPr>
        <p:spPr>
          <a:xfrm>
            <a:off x="4844716" y="457200"/>
            <a:ext cx="7091689" cy="6296526"/>
          </a:xfrm>
          <a:prstGeom prst="rect">
            <a:avLst/>
          </a:prstGeom>
          <a:solidFill>
            <a:srgbClr val="007434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EF6F8E-09B4-2998-CD71-8D759ABBF5E5}"/>
              </a:ext>
            </a:extLst>
          </p:cNvPr>
          <p:cNvSpPr txBox="1"/>
          <p:nvPr/>
        </p:nvSpPr>
        <p:spPr>
          <a:xfrm>
            <a:off x="940726" y="1133595"/>
            <a:ext cx="3313164" cy="915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SOLUZIONE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CD77782-65B3-9334-7285-950BA164DB26}"/>
              </a:ext>
            </a:extLst>
          </p:cNvPr>
          <p:cNvCxnSpPr/>
          <p:nvPr/>
        </p:nvCxnSpPr>
        <p:spPr>
          <a:xfrm>
            <a:off x="4512733" y="2286000"/>
            <a:ext cx="0" cy="2286000"/>
          </a:xfrm>
          <a:prstGeom prst="line">
            <a:avLst/>
          </a:prstGeom>
          <a:ln w="28575">
            <a:solidFill>
              <a:srgbClr val="0074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C25D3E7-2968-F339-4A18-3B74808D4C89}"/>
              </a:ext>
            </a:extLst>
          </p:cNvPr>
          <p:cNvSpPr txBox="1"/>
          <p:nvPr/>
        </p:nvSpPr>
        <p:spPr>
          <a:xfrm flipH="1">
            <a:off x="1125756" y="2161122"/>
            <a:ext cx="328094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007434"/>
                </a:solidFill>
              </a:rPr>
              <a:t>Integrazione</a:t>
            </a:r>
            <a:r>
              <a:rPr lang="en-US" sz="2000" b="1" dirty="0">
                <a:solidFill>
                  <a:srgbClr val="007434"/>
                </a:solidFill>
              </a:rPr>
              <a:t> di:</a:t>
            </a:r>
          </a:p>
          <a:p>
            <a:endParaRPr lang="en-US" sz="2000" b="1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rgbClr val="007434"/>
                </a:solidFill>
              </a:rPr>
              <a:t>Energia</a:t>
            </a:r>
            <a:r>
              <a:rPr lang="en-US" sz="2000" b="1" dirty="0">
                <a:solidFill>
                  <a:srgbClr val="007434"/>
                </a:solidFill>
              </a:rPr>
              <a:t> </a:t>
            </a:r>
            <a:r>
              <a:rPr lang="en-US" sz="2000" b="1" dirty="0" err="1">
                <a:solidFill>
                  <a:srgbClr val="007434"/>
                </a:solidFill>
              </a:rPr>
              <a:t>rinnovabile</a:t>
            </a:r>
            <a:endParaRPr lang="en-US" sz="2000" b="1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rgbClr val="007434"/>
                </a:solidFill>
              </a:rPr>
              <a:t>Accumulo</a:t>
            </a:r>
            <a:r>
              <a:rPr lang="en-US" sz="2000" dirty="0">
                <a:solidFill>
                  <a:srgbClr val="007434"/>
                </a:solidFill>
              </a:rPr>
              <a:t> e </a:t>
            </a:r>
            <a:r>
              <a:rPr lang="en-US" sz="2000" dirty="0" err="1">
                <a:solidFill>
                  <a:srgbClr val="007434"/>
                </a:solidFill>
              </a:rPr>
              <a:t>utenze</a:t>
            </a:r>
            <a:r>
              <a:rPr lang="en-US" sz="2000" dirty="0">
                <a:solidFill>
                  <a:srgbClr val="007434"/>
                </a:solidFill>
              </a:rPr>
              <a:t> ad </a:t>
            </a:r>
          </a:p>
          <a:p>
            <a:r>
              <a:rPr lang="en-US" sz="2000" dirty="0">
                <a:solidFill>
                  <a:srgbClr val="007434"/>
                </a:solidFill>
              </a:rPr>
              <a:t>     </a:t>
            </a:r>
            <a:r>
              <a:rPr lang="en-US" sz="2000" dirty="0" err="1">
                <a:solidFill>
                  <a:srgbClr val="007434"/>
                </a:solidFill>
              </a:rPr>
              <a:t>idrogeno</a:t>
            </a:r>
            <a:endParaRPr lang="en-US" sz="2000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434"/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F8A4850-E49E-7177-E42A-E5914682C297}"/>
              </a:ext>
            </a:extLst>
          </p:cNvPr>
          <p:cNvSpPr/>
          <p:nvPr/>
        </p:nvSpPr>
        <p:spPr>
          <a:xfrm>
            <a:off x="4908617" y="533258"/>
            <a:ext cx="6901325" cy="3799559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  <p:pic>
        <p:nvPicPr>
          <p:cNvPr id="51" name="Picture 10" descr="Free vector graphics of Water tap">
            <a:extLst>
              <a:ext uri="{FF2B5EF4-FFF2-40B4-BE49-F238E27FC236}">
                <a16:creationId xmlns:a16="http://schemas.microsoft.com/office/drawing/2014/main" id="{054C7E96-0923-27E7-89D5-3BC32E943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0997" y="2132871"/>
            <a:ext cx="534941" cy="792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26" descr="Hydrogen Production: Electrolysis | Department of Energy">
            <a:extLst>
              <a:ext uri="{FF2B5EF4-FFF2-40B4-BE49-F238E27FC236}">
                <a16:creationId xmlns:a16="http://schemas.microsoft.com/office/drawing/2014/main" id="{2D80A9DA-B44F-8C68-5170-E56E080E3D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38" t="10011" r="16476" b="2997"/>
          <a:stretch/>
        </p:blipFill>
        <p:spPr bwMode="auto">
          <a:xfrm rot="5400000">
            <a:off x="6642194" y="2799630"/>
            <a:ext cx="1263531" cy="1552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6EEA9D73-67F4-BD49-E71C-394A96252374}"/>
              </a:ext>
            </a:extLst>
          </p:cNvPr>
          <p:cNvGrpSpPr/>
          <p:nvPr/>
        </p:nvGrpSpPr>
        <p:grpSpPr>
          <a:xfrm>
            <a:off x="9895534" y="705451"/>
            <a:ext cx="1398375" cy="1242997"/>
            <a:chOff x="5310217" y="3022320"/>
            <a:chExt cx="2263858" cy="2012314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93D7D4AF-5146-2E5E-105C-1374183C67C8}"/>
                </a:ext>
              </a:extLst>
            </p:cNvPr>
            <p:cNvSpPr/>
            <p:nvPr/>
          </p:nvSpPr>
          <p:spPr>
            <a:xfrm>
              <a:off x="5310217" y="3022320"/>
              <a:ext cx="2263858" cy="2012314"/>
            </a:xfrm>
            <a:prstGeom prst="ellipse">
              <a:avLst/>
            </a:prstGeom>
            <a:solidFill>
              <a:srgbClr val="5B9BD5">
                <a:alpha val="34000"/>
              </a:srgbClr>
            </a:solidFill>
            <a:ln w="571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norite"/>
                <a:ea typeface="+mn-ea"/>
                <a:cs typeface="+mn-cs"/>
              </a:endParaRPr>
            </a:p>
          </p:txBody>
        </p:sp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6F434283-C03C-C512-2F61-6C787CB702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-3144" t="-1492" r="765" b="-5436"/>
            <a:stretch/>
          </p:blipFill>
          <p:spPr>
            <a:xfrm>
              <a:off x="5346364" y="3085105"/>
              <a:ext cx="2070726" cy="1821062"/>
            </a:xfrm>
            <a:prstGeom prst="ellipse">
              <a:avLst/>
            </a:prstGeom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A2F654A-2A9F-596B-C858-1330F60FA6FA}"/>
              </a:ext>
            </a:extLst>
          </p:cNvPr>
          <p:cNvGrpSpPr/>
          <p:nvPr/>
        </p:nvGrpSpPr>
        <p:grpSpPr>
          <a:xfrm>
            <a:off x="9990723" y="1973943"/>
            <a:ext cx="1249161" cy="1110363"/>
            <a:chOff x="5613219" y="241078"/>
            <a:chExt cx="2263858" cy="2012314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5FC01319-91B8-9788-17E3-47D47E8BAF48}"/>
                </a:ext>
              </a:extLst>
            </p:cNvPr>
            <p:cNvSpPr/>
            <p:nvPr/>
          </p:nvSpPr>
          <p:spPr>
            <a:xfrm>
              <a:off x="5613219" y="241078"/>
              <a:ext cx="2263858" cy="2012314"/>
            </a:xfrm>
            <a:prstGeom prst="ellipse">
              <a:avLst/>
            </a:prstGeom>
            <a:solidFill>
              <a:srgbClr val="5B9BD5">
                <a:alpha val="34000"/>
              </a:srgbClr>
            </a:solidFill>
            <a:ln w="571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norite"/>
                <a:ea typeface="+mn-ea"/>
                <a:cs typeface="+mn-cs"/>
              </a:endParaRPr>
            </a:p>
          </p:txBody>
        </p:sp>
        <p:pic>
          <p:nvPicPr>
            <p:cNvPr id="58" name="Picture 28" descr="Gas boilers | WOLF Heating, Climate, Ventilation">
              <a:extLst>
                <a:ext uri="{FF2B5EF4-FFF2-40B4-BE49-F238E27FC236}">
                  <a16:creationId xmlns:a16="http://schemas.microsoft.com/office/drawing/2014/main" id="{A483AD90-E1EF-3C25-8356-B7A949178E4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273" t="14825" r="24584" b="16115"/>
            <a:stretch/>
          </p:blipFill>
          <p:spPr bwMode="auto">
            <a:xfrm>
              <a:off x="6186201" y="322728"/>
              <a:ext cx="1230890" cy="18031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7F0B334-ED64-49B3-BDA5-BBDCBF1D1127}"/>
              </a:ext>
            </a:extLst>
          </p:cNvPr>
          <p:cNvGrpSpPr/>
          <p:nvPr/>
        </p:nvGrpSpPr>
        <p:grpSpPr>
          <a:xfrm>
            <a:off x="8601600" y="1695854"/>
            <a:ext cx="1264707" cy="2478579"/>
            <a:chOff x="10935940" y="4613771"/>
            <a:chExt cx="1264707" cy="2478579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14EBB1F1-4817-BBC1-00A5-A09FB44EDA2C}"/>
                </a:ext>
              </a:extLst>
            </p:cNvPr>
            <p:cNvGrpSpPr/>
            <p:nvPr/>
          </p:nvGrpSpPr>
          <p:grpSpPr>
            <a:xfrm>
              <a:off x="10935940" y="4613771"/>
              <a:ext cx="1264707" cy="2478579"/>
              <a:chOff x="4273704" y="1602689"/>
              <a:chExt cx="2027274" cy="2598228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0006294-CD24-7EF7-0C88-A21A22186BFD}"/>
                  </a:ext>
                </a:extLst>
              </p:cNvPr>
              <p:cNvGrpSpPr/>
              <p:nvPr/>
            </p:nvGrpSpPr>
            <p:grpSpPr>
              <a:xfrm>
                <a:off x="4273706" y="1602689"/>
                <a:ext cx="1870062" cy="2598228"/>
                <a:chOff x="4029789" y="1440745"/>
                <a:chExt cx="1870061" cy="2598228"/>
              </a:xfrm>
            </p:grpSpPr>
            <p:pic>
              <p:nvPicPr>
                <p:cNvPr id="67" name="Picture 12" descr="Free vector graphics of Wind turbine">
                  <a:extLst>
                    <a:ext uri="{FF2B5EF4-FFF2-40B4-BE49-F238E27FC236}">
                      <a16:creationId xmlns:a16="http://schemas.microsoft.com/office/drawing/2014/main" id="{0B8E44D9-2C5F-34A6-C1F4-212CD505DF2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2850" t="56375" r="47733" b="3393"/>
                <a:stretch/>
              </p:blipFill>
              <p:spPr bwMode="auto">
                <a:xfrm flipH="1">
                  <a:off x="4297483" y="2977923"/>
                  <a:ext cx="114225" cy="104347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8" name="Picture 12" descr="Free vector graphics of Wind turbine">
                  <a:extLst>
                    <a:ext uri="{FF2B5EF4-FFF2-40B4-BE49-F238E27FC236}">
                      <a16:creationId xmlns:a16="http://schemas.microsoft.com/office/drawing/2014/main" id="{68FF5438-4A8A-ACFC-00E7-2BFFE850BF8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2850" t="56375" r="47733" b="3393"/>
                <a:stretch/>
              </p:blipFill>
              <p:spPr bwMode="auto">
                <a:xfrm flipH="1">
                  <a:off x="5587878" y="2995504"/>
                  <a:ext cx="114224" cy="104346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1D6F613A-95A2-7F80-0D53-6B40BE24B147}"/>
                    </a:ext>
                  </a:extLst>
                </p:cNvPr>
                <p:cNvGrpSpPr/>
                <p:nvPr/>
              </p:nvGrpSpPr>
              <p:grpSpPr>
                <a:xfrm>
                  <a:off x="4029789" y="1440745"/>
                  <a:ext cx="1870061" cy="2389401"/>
                  <a:chOff x="4159336" y="935023"/>
                  <a:chExt cx="1368279" cy="1786932"/>
                </a:xfrm>
              </p:grpSpPr>
              <p:sp>
                <p:nvSpPr>
                  <p:cNvPr id="70" name="Flowchart: Delay 69">
                    <a:extLst>
                      <a:ext uri="{FF2B5EF4-FFF2-40B4-BE49-F238E27FC236}">
                        <a16:creationId xmlns:a16="http://schemas.microsoft.com/office/drawing/2014/main" id="{728CBEB7-3DA6-A843-693B-5953646E0A9B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4354772" y="739587"/>
                    <a:ext cx="974458" cy="1365330"/>
                  </a:xfrm>
                  <a:prstGeom prst="flowChartDelay">
                    <a:avLst/>
                  </a:prstGeom>
                  <a:solidFill>
                    <a:srgbClr val="FFFFFF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t-IT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Tenorite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1" name="Flowchart: Delay 70">
                    <a:extLst>
                      <a:ext uri="{FF2B5EF4-FFF2-40B4-BE49-F238E27FC236}">
                        <a16:creationId xmlns:a16="http://schemas.microsoft.com/office/drawing/2014/main" id="{F1AC9A1B-5033-8EBB-1A40-408BFD0E0F13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4357722" y="1552062"/>
                    <a:ext cx="974458" cy="1365328"/>
                  </a:xfrm>
                  <a:prstGeom prst="flowChartDelay">
                    <a:avLst/>
                  </a:prstGeom>
                  <a:solidFill>
                    <a:srgbClr val="FFFFFF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t-IT" sz="14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5B9BD5"/>
                      </a:solidFill>
                      <a:effectLst/>
                      <a:uLnTx/>
                      <a:uFillTx/>
                      <a:latin typeface="Tenorite"/>
                      <a:ea typeface="+mn-ea"/>
                      <a:cs typeface="+mn-cs"/>
                    </a:endParaRPr>
                  </a:p>
                </p:txBody>
              </p:sp>
            </p:grpSp>
          </p:grp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21C748FA-2364-2BC4-0E3F-DE8325E0A198}"/>
                  </a:ext>
                </a:extLst>
              </p:cNvPr>
              <p:cNvCxnSpPr>
                <a:stCxn id="70" idx="0"/>
                <a:endCxn id="70" idx="2"/>
              </p:cNvCxnSpPr>
              <p:nvPr/>
            </p:nvCxnSpPr>
            <p:spPr>
              <a:xfrm>
                <a:off x="4273704" y="2254190"/>
                <a:ext cx="1866032" cy="0"/>
              </a:xfrm>
              <a:prstGeom prst="line">
                <a:avLst/>
              </a:prstGeom>
              <a:noFill/>
              <a:ln w="57150" cap="flat" cmpd="sng" algn="ctr">
                <a:solidFill>
                  <a:srgbClr val="7F7F7F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E0F9AB0F-8B54-8A3C-E1F3-5E9237721065}"/>
                  </a:ext>
                </a:extLst>
              </p:cNvPr>
              <p:cNvCxnSpPr>
                <a:cxnSpLocks/>
                <a:stCxn id="71" idx="2"/>
                <a:endCxn id="71" idx="0"/>
              </p:cNvCxnSpPr>
              <p:nvPr/>
            </p:nvCxnSpPr>
            <p:spPr>
              <a:xfrm>
                <a:off x="4277739" y="3340590"/>
                <a:ext cx="1866027" cy="0"/>
              </a:xfrm>
              <a:prstGeom prst="line">
                <a:avLst/>
              </a:prstGeom>
              <a:noFill/>
              <a:ln w="57150" cap="flat" cmpd="sng" algn="ctr">
                <a:solidFill>
                  <a:srgbClr val="7F7F7F"/>
                </a:solidFill>
                <a:prstDash val="solid"/>
                <a:miter lim="800000"/>
              </a:ln>
              <a:effectLst/>
            </p:spPr>
          </p:cxn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A2194BD7-6783-2F48-FE0D-25743C4D9B75}"/>
                  </a:ext>
                </a:extLst>
              </p:cNvPr>
              <p:cNvSpPr txBox="1"/>
              <p:nvPr/>
            </p:nvSpPr>
            <p:spPr>
              <a:xfrm>
                <a:off x="4366891" y="2626984"/>
                <a:ext cx="1934087" cy="6775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5B9BD5"/>
                    </a:solidFill>
                    <a:effectLst/>
                    <a:uLnTx/>
                    <a:uFillTx/>
                    <a:latin typeface="Aharoni" panose="02010803020104030203" pitchFamily="2" charset="-79"/>
                    <a:cs typeface="Aharoni" panose="02010803020104030203" pitchFamily="2" charset="-79"/>
                  </a:rPr>
                  <a:t>H</a:t>
                </a:r>
                <a:r>
                  <a:rPr kumimoji="0" lang="it-IT" sz="1800" b="1" i="0" u="none" strike="noStrike" kern="0" cap="none" spc="0" normalizeH="0" baseline="-25000" noProof="0" dirty="0">
                    <a:ln>
                      <a:noFill/>
                    </a:ln>
                    <a:solidFill>
                      <a:srgbClr val="5B9BD5"/>
                    </a:solidFill>
                    <a:effectLst/>
                    <a:uLnTx/>
                    <a:uFillTx/>
                    <a:latin typeface="Aharoni" panose="02010803020104030203" pitchFamily="2" charset="-79"/>
                    <a:cs typeface="Aharoni" panose="02010803020104030203" pitchFamily="2" charset="-79"/>
                  </a:rPr>
                  <a:t>2</a:t>
                </a:r>
                <a:r>
                  <a:rPr kumimoji="0" lang="it-IT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5B9BD5"/>
                    </a:solidFill>
                    <a:effectLst/>
                    <a:uLnTx/>
                    <a:uFillTx/>
                    <a:latin typeface="Aharoni" panose="02010803020104030203" pitchFamily="2" charset="-79"/>
                    <a:cs typeface="Aharoni" panose="02010803020104030203" pitchFamily="2" charset="-79"/>
                  </a:rPr>
                  <a:t> TANK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t-IT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haroni" panose="02010803020104030203" pitchFamily="2" charset="-79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61" name="Moon 60">
              <a:extLst>
                <a:ext uri="{FF2B5EF4-FFF2-40B4-BE49-F238E27FC236}">
                  <a16:creationId xmlns:a16="http://schemas.microsoft.com/office/drawing/2014/main" id="{89702E10-9389-58E5-0805-48324D317B80}"/>
                </a:ext>
              </a:extLst>
            </p:cNvPr>
            <p:cNvSpPr/>
            <p:nvPr/>
          </p:nvSpPr>
          <p:spPr>
            <a:xfrm rot="7294059">
              <a:off x="11590061" y="4469922"/>
              <a:ext cx="245247" cy="773114"/>
            </a:xfrm>
            <a:prstGeom prst="moon">
              <a:avLst>
                <a:gd name="adj" fmla="val 50000"/>
              </a:avLst>
            </a:prstGeom>
            <a:solidFill>
              <a:srgbClr val="BEBEB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norite"/>
                <a:ea typeface="+mn-ea"/>
                <a:cs typeface="+mn-cs"/>
              </a:endParaRPr>
            </a:p>
          </p:txBody>
        </p:sp>
        <p:sp>
          <p:nvSpPr>
            <p:cNvPr id="62" name="Moon 61">
              <a:extLst>
                <a:ext uri="{FF2B5EF4-FFF2-40B4-BE49-F238E27FC236}">
                  <a16:creationId xmlns:a16="http://schemas.microsoft.com/office/drawing/2014/main" id="{65FCB06B-389C-DFD0-DF07-374025CCF3CD}"/>
                </a:ext>
              </a:extLst>
            </p:cNvPr>
            <p:cNvSpPr/>
            <p:nvPr/>
          </p:nvSpPr>
          <p:spPr>
            <a:xfrm rot="7294059" flipH="1" flipV="1">
              <a:off x="11206866" y="6256063"/>
              <a:ext cx="245247" cy="773114"/>
            </a:xfrm>
            <a:prstGeom prst="moon">
              <a:avLst>
                <a:gd name="adj" fmla="val 50000"/>
              </a:avLst>
            </a:prstGeom>
            <a:solidFill>
              <a:srgbClr val="BEBEB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norite"/>
                <a:ea typeface="+mn-ea"/>
                <a:cs typeface="+mn-cs"/>
              </a:endParaRP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2BA27071-B502-4561-7046-150F6F8A25A7}"/>
              </a:ext>
            </a:extLst>
          </p:cNvPr>
          <p:cNvGrpSpPr/>
          <p:nvPr/>
        </p:nvGrpSpPr>
        <p:grpSpPr>
          <a:xfrm flipH="1">
            <a:off x="4908618" y="1250923"/>
            <a:ext cx="2560796" cy="1549052"/>
            <a:chOff x="294691" y="3490595"/>
            <a:chExt cx="2167227" cy="1427392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4676EF81-DAC7-B809-512D-6597A60567EB}"/>
                </a:ext>
              </a:extLst>
            </p:cNvPr>
            <p:cNvGrpSpPr/>
            <p:nvPr/>
          </p:nvGrpSpPr>
          <p:grpSpPr>
            <a:xfrm>
              <a:off x="602390" y="3490595"/>
              <a:ext cx="1859528" cy="979224"/>
              <a:chOff x="3899501" y="3576948"/>
              <a:chExt cx="5784135" cy="3116084"/>
            </a:xfrm>
          </p:grpSpPr>
          <p:pic>
            <p:nvPicPr>
              <p:cNvPr id="79" name="Picture 12" descr="Free vector graphics of Wind turbine">
                <a:extLst>
                  <a:ext uri="{FF2B5EF4-FFF2-40B4-BE49-F238E27FC236}">
                    <a16:creationId xmlns:a16="http://schemas.microsoft.com/office/drawing/2014/main" id="{485B0FE4-2CD5-86F3-A1BC-76BD3D099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6570"/>
              <a:stretch/>
            </p:blipFill>
            <p:spPr bwMode="auto">
              <a:xfrm>
                <a:off x="3899501" y="4670633"/>
                <a:ext cx="1596410" cy="7480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0" name="Picture 12" descr="Free vector graphics of Wind turbine">
                <a:extLst>
                  <a:ext uri="{FF2B5EF4-FFF2-40B4-BE49-F238E27FC236}">
                    <a16:creationId xmlns:a16="http://schemas.microsoft.com/office/drawing/2014/main" id="{690797AB-B992-5704-E804-A8E182836FD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6570"/>
              <a:stretch/>
            </p:blipFill>
            <p:spPr bwMode="auto">
              <a:xfrm>
                <a:off x="7554807" y="5944955"/>
                <a:ext cx="1596410" cy="7480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1" name="Picture 12" descr="Free vector graphics of Wind turbine">
                <a:extLst>
                  <a:ext uri="{FF2B5EF4-FFF2-40B4-BE49-F238E27FC236}">
                    <a16:creationId xmlns:a16="http://schemas.microsoft.com/office/drawing/2014/main" id="{9F954A64-77FF-D8E6-6D98-B5D0AF8F285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6570"/>
              <a:stretch/>
            </p:blipFill>
            <p:spPr bwMode="auto">
              <a:xfrm>
                <a:off x="8087226" y="4730530"/>
                <a:ext cx="1596410" cy="7480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2" name="Picture 14" descr="Free vector graphics of Electricity">
                <a:extLst>
                  <a:ext uri="{FF2B5EF4-FFF2-40B4-BE49-F238E27FC236}">
                    <a16:creationId xmlns:a16="http://schemas.microsoft.com/office/drawing/2014/main" id="{0304AEC2-765B-0F95-054C-3A32DD2122F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7465513">
                <a:off x="5623133" y="2483266"/>
                <a:ext cx="2187369" cy="43747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8851AAA2-E6C0-59B7-8E95-CB409754166F}"/>
                </a:ext>
              </a:extLst>
            </p:cNvPr>
            <p:cNvGrpSpPr/>
            <p:nvPr/>
          </p:nvGrpSpPr>
          <p:grpSpPr>
            <a:xfrm>
              <a:off x="294691" y="3938763"/>
              <a:ext cx="1859528" cy="979224"/>
              <a:chOff x="3899501" y="3576949"/>
              <a:chExt cx="5784135" cy="3116083"/>
            </a:xfrm>
          </p:grpSpPr>
          <p:pic>
            <p:nvPicPr>
              <p:cNvPr id="75" name="Picture 12" descr="Free vector graphics of Wind turbine">
                <a:extLst>
                  <a:ext uri="{FF2B5EF4-FFF2-40B4-BE49-F238E27FC236}">
                    <a16:creationId xmlns:a16="http://schemas.microsoft.com/office/drawing/2014/main" id="{1ED21285-765B-E7A0-2E5C-7792022D01B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6570"/>
              <a:stretch/>
            </p:blipFill>
            <p:spPr bwMode="auto">
              <a:xfrm>
                <a:off x="3899501" y="4670633"/>
                <a:ext cx="1596410" cy="7480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6" name="Picture 12" descr="Free vector graphics of Wind turbine">
                <a:extLst>
                  <a:ext uri="{FF2B5EF4-FFF2-40B4-BE49-F238E27FC236}">
                    <a16:creationId xmlns:a16="http://schemas.microsoft.com/office/drawing/2014/main" id="{5F01F18F-A545-465E-F68F-FDFD167684E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6570"/>
              <a:stretch/>
            </p:blipFill>
            <p:spPr bwMode="auto">
              <a:xfrm>
                <a:off x="7554807" y="5944955"/>
                <a:ext cx="1596410" cy="7480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7" name="Picture 12" descr="Free vector graphics of Wind turbine">
                <a:extLst>
                  <a:ext uri="{FF2B5EF4-FFF2-40B4-BE49-F238E27FC236}">
                    <a16:creationId xmlns:a16="http://schemas.microsoft.com/office/drawing/2014/main" id="{264CED09-EEC7-83BD-15A3-1525006C158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6570"/>
              <a:stretch/>
            </p:blipFill>
            <p:spPr bwMode="auto">
              <a:xfrm>
                <a:off x="8087226" y="4730530"/>
                <a:ext cx="1596410" cy="7480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8" name="Picture 14" descr="Free vector graphics of Electricity">
                <a:extLst>
                  <a:ext uri="{FF2B5EF4-FFF2-40B4-BE49-F238E27FC236}">
                    <a16:creationId xmlns:a16="http://schemas.microsoft.com/office/drawing/2014/main" id="{FF07EB83-01EC-8824-4F57-C4050B502AC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7465513">
                <a:off x="5623132" y="2483266"/>
                <a:ext cx="2187367" cy="43747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83" name="Picture 16" descr="Free vector graphics of Medium percent">
            <a:extLst>
              <a:ext uri="{FF2B5EF4-FFF2-40B4-BE49-F238E27FC236}">
                <a16:creationId xmlns:a16="http://schemas.microsoft.com/office/drawing/2014/main" id="{0B028C9B-497E-2150-9903-B8B31AAB62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935" y="3086351"/>
            <a:ext cx="680017" cy="979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4" name="Connector: Elbow 83">
            <a:extLst>
              <a:ext uri="{FF2B5EF4-FFF2-40B4-BE49-F238E27FC236}">
                <a16:creationId xmlns:a16="http://schemas.microsoft.com/office/drawing/2014/main" id="{7BC4F41D-7451-E05D-097E-5B863C6A228D}"/>
              </a:ext>
            </a:extLst>
          </p:cNvPr>
          <p:cNvCxnSpPr>
            <a:cxnSpLocks/>
            <a:stCxn id="83" idx="3"/>
            <a:endCxn id="52" idx="2"/>
          </p:cNvCxnSpPr>
          <p:nvPr/>
        </p:nvCxnSpPr>
        <p:spPr>
          <a:xfrm>
            <a:off x="6347952" y="3575963"/>
            <a:ext cx="149676" cy="12700"/>
          </a:xfrm>
          <a:prstGeom prst="bentConnector3">
            <a:avLst>
              <a:gd name="adj1" fmla="val 50000"/>
            </a:avLst>
          </a:prstGeom>
          <a:noFill/>
          <a:ln w="28575" cap="flat" cmpd="sng" algn="ctr">
            <a:solidFill>
              <a:srgbClr val="FFC000">
                <a:lumMod val="40000"/>
                <a:lumOff val="60000"/>
              </a:srgb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85" name="Connector: Elbow 84">
            <a:extLst>
              <a:ext uri="{FF2B5EF4-FFF2-40B4-BE49-F238E27FC236}">
                <a16:creationId xmlns:a16="http://schemas.microsoft.com/office/drawing/2014/main" id="{6227186A-7701-5976-5F9C-52EAEAFC3DBF}"/>
              </a:ext>
            </a:extLst>
          </p:cNvPr>
          <p:cNvCxnSpPr>
            <a:cxnSpLocks/>
            <a:endCxn id="83" idx="0"/>
          </p:cNvCxnSpPr>
          <p:nvPr/>
        </p:nvCxnSpPr>
        <p:spPr>
          <a:xfrm rot="5400000">
            <a:off x="5894415" y="2411680"/>
            <a:ext cx="788201" cy="561141"/>
          </a:xfrm>
          <a:prstGeom prst="bentConnector3">
            <a:avLst>
              <a:gd name="adj1" fmla="val 50000"/>
            </a:avLst>
          </a:prstGeom>
          <a:noFill/>
          <a:ln w="28575" cap="flat" cmpd="sng" algn="ctr">
            <a:solidFill>
              <a:srgbClr val="FFC000">
                <a:lumMod val="40000"/>
                <a:lumOff val="60000"/>
              </a:srgb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86" name="Connector: Elbow 85">
            <a:extLst>
              <a:ext uri="{FF2B5EF4-FFF2-40B4-BE49-F238E27FC236}">
                <a16:creationId xmlns:a16="http://schemas.microsoft.com/office/drawing/2014/main" id="{BEF5863F-431D-B22A-D2D2-70E690E43330}"/>
              </a:ext>
            </a:extLst>
          </p:cNvPr>
          <p:cNvCxnSpPr>
            <a:cxnSpLocks/>
            <a:endCxn id="71" idx="3"/>
          </p:cNvCxnSpPr>
          <p:nvPr/>
        </p:nvCxnSpPr>
        <p:spPr>
          <a:xfrm>
            <a:off x="8091576" y="3075710"/>
            <a:ext cx="1094599" cy="899514"/>
          </a:xfrm>
          <a:prstGeom prst="bentConnector4">
            <a:avLst>
              <a:gd name="adj1" fmla="val 21611"/>
              <a:gd name="adj2" fmla="val 125414"/>
            </a:avLst>
          </a:prstGeom>
          <a:noFill/>
          <a:ln w="28575" cap="flat" cmpd="sng" algn="ctr">
            <a:solidFill>
              <a:srgbClr val="70AD47">
                <a:lumMod val="50000"/>
              </a:srgbClr>
            </a:solidFill>
            <a:prstDash val="dash"/>
            <a:miter lim="800000"/>
            <a:tailEnd type="triangle"/>
          </a:ln>
          <a:effectLst/>
        </p:spPr>
      </p:cxnSp>
      <p:cxnSp>
        <p:nvCxnSpPr>
          <p:cNvPr id="88" name="Connector: Elbow 87">
            <a:extLst>
              <a:ext uri="{FF2B5EF4-FFF2-40B4-BE49-F238E27FC236}">
                <a16:creationId xmlns:a16="http://schemas.microsoft.com/office/drawing/2014/main" id="{0CAFA6DF-90C9-7DEE-3124-D2ACC47335C4}"/>
              </a:ext>
            </a:extLst>
          </p:cNvPr>
          <p:cNvCxnSpPr>
            <a:cxnSpLocks/>
            <a:stCxn id="71" idx="0"/>
            <a:endCxn id="57" idx="6"/>
          </p:cNvCxnSpPr>
          <p:nvPr/>
        </p:nvCxnSpPr>
        <p:spPr>
          <a:xfrm flipV="1">
            <a:off x="9768233" y="2529125"/>
            <a:ext cx="1471651" cy="824601"/>
          </a:xfrm>
          <a:prstGeom prst="bentConnector3">
            <a:avLst>
              <a:gd name="adj1" fmla="val 115534"/>
            </a:avLst>
          </a:prstGeom>
          <a:noFill/>
          <a:ln w="28575" cap="flat" cmpd="sng" algn="ctr">
            <a:solidFill>
              <a:srgbClr val="C00000"/>
            </a:solidFill>
            <a:prstDash val="dash"/>
            <a:miter lim="800000"/>
            <a:tailEnd type="triangle"/>
          </a:ln>
          <a:effectLst/>
        </p:spPr>
      </p:cxnSp>
      <p:cxnSp>
        <p:nvCxnSpPr>
          <p:cNvPr id="89" name="Connector: Elbow 88">
            <a:extLst>
              <a:ext uri="{FF2B5EF4-FFF2-40B4-BE49-F238E27FC236}">
                <a16:creationId xmlns:a16="http://schemas.microsoft.com/office/drawing/2014/main" id="{1153C260-7F4E-1EBE-9307-53B980972FF0}"/>
              </a:ext>
            </a:extLst>
          </p:cNvPr>
          <p:cNvCxnSpPr>
            <a:cxnSpLocks/>
            <a:stCxn id="70" idx="0"/>
            <a:endCxn id="54" idx="2"/>
          </p:cNvCxnSpPr>
          <p:nvPr/>
        </p:nvCxnSpPr>
        <p:spPr>
          <a:xfrm rot="10800000" flipH="1">
            <a:off x="8601600" y="1326951"/>
            <a:ext cx="1293933" cy="990403"/>
          </a:xfrm>
          <a:prstGeom prst="bentConnector3">
            <a:avLst>
              <a:gd name="adj1" fmla="val -20715"/>
            </a:avLst>
          </a:prstGeom>
          <a:noFill/>
          <a:ln w="28575" cap="flat" cmpd="sng" algn="ctr">
            <a:solidFill>
              <a:sysClr val="window" lastClr="FFFFFF"/>
            </a:solidFill>
            <a:prstDash val="dash"/>
            <a:miter lim="800000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320863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Rectangle 124">
            <a:extLst>
              <a:ext uri="{FF2B5EF4-FFF2-40B4-BE49-F238E27FC236}">
                <a16:creationId xmlns:a16="http://schemas.microsoft.com/office/drawing/2014/main" id="{E47360B4-856E-93A5-D6B0-EA41C838279C}"/>
              </a:ext>
            </a:extLst>
          </p:cNvPr>
          <p:cNvSpPr/>
          <p:nvPr/>
        </p:nvSpPr>
        <p:spPr>
          <a:xfrm>
            <a:off x="4844716" y="457200"/>
            <a:ext cx="7091689" cy="6296526"/>
          </a:xfrm>
          <a:prstGeom prst="rect">
            <a:avLst/>
          </a:prstGeom>
          <a:solidFill>
            <a:srgbClr val="007434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EF6F8E-09B4-2998-CD71-8D759ABBF5E5}"/>
              </a:ext>
            </a:extLst>
          </p:cNvPr>
          <p:cNvSpPr txBox="1"/>
          <p:nvPr/>
        </p:nvSpPr>
        <p:spPr>
          <a:xfrm>
            <a:off x="940726" y="1133595"/>
            <a:ext cx="3313164" cy="915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SOLUZIONE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CD77782-65B3-9334-7285-950BA164DB26}"/>
              </a:ext>
            </a:extLst>
          </p:cNvPr>
          <p:cNvCxnSpPr/>
          <p:nvPr/>
        </p:nvCxnSpPr>
        <p:spPr>
          <a:xfrm>
            <a:off x="4512733" y="2286000"/>
            <a:ext cx="0" cy="2286000"/>
          </a:xfrm>
          <a:prstGeom prst="line">
            <a:avLst/>
          </a:prstGeom>
          <a:ln w="28575">
            <a:solidFill>
              <a:srgbClr val="0074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BF8A4850-E49E-7177-E42A-E5914682C297}"/>
              </a:ext>
            </a:extLst>
          </p:cNvPr>
          <p:cNvSpPr/>
          <p:nvPr/>
        </p:nvSpPr>
        <p:spPr>
          <a:xfrm>
            <a:off x="4908617" y="533258"/>
            <a:ext cx="6901325" cy="3799559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  <p:pic>
        <p:nvPicPr>
          <p:cNvPr id="51" name="Picture 10" descr="Free vector graphics of Water tap">
            <a:extLst>
              <a:ext uri="{FF2B5EF4-FFF2-40B4-BE49-F238E27FC236}">
                <a16:creationId xmlns:a16="http://schemas.microsoft.com/office/drawing/2014/main" id="{054C7E96-0923-27E7-89D5-3BC32E943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0997" y="2132871"/>
            <a:ext cx="534941" cy="792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26" descr="Hydrogen Production: Electrolysis | Department of Energy">
            <a:extLst>
              <a:ext uri="{FF2B5EF4-FFF2-40B4-BE49-F238E27FC236}">
                <a16:creationId xmlns:a16="http://schemas.microsoft.com/office/drawing/2014/main" id="{2D80A9DA-B44F-8C68-5170-E56E080E3D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38" t="10011" r="16476" b="2997"/>
          <a:stretch/>
        </p:blipFill>
        <p:spPr bwMode="auto">
          <a:xfrm rot="5400000">
            <a:off x="6642194" y="2799630"/>
            <a:ext cx="1263531" cy="1552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6EEA9D73-67F4-BD49-E71C-394A96252374}"/>
              </a:ext>
            </a:extLst>
          </p:cNvPr>
          <p:cNvGrpSpPr/>
          <p:nvPr/>
        </p:nvGrpSpPr>
        <p:grpSpPr>
          <a:xfrm>
            <a:off x="9895534" y="705451"/>
            <a:ext cx="1398375" cy="1242997"/>
            <a:chOff x="5310217" y="3022320"/>
            <a:chExt cx="2263858" cy="2012314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93D7D4AF-5146-2E5E-105C-1374183C67C8}"/>
                </a:ext>
              </a:extLst>
            </p:cNvPr>
            <p:cNvSpPr/>
            <p:nvPr/>
          </p:nvSpPr>
          <p:spPr>
            <a:xfrm>
              <a:off x="5310217" y="3022320"/>
              <a:ext cx="2263858" cy="2012314"/>
            </a:xfrm>
            <a:prstGeom prst="ellipse">
              <a:avLst/>
            </a:prstGeom>
            <a:solidFill>
              <a:srgbClr val="5B9BD5">
                <a:alpha val="34000"/>
              </a:srgbClr>
            </a:solidFill>
            <a:ln w="571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norite"/>
                <a:ea typeface="+mn-ea"/>
                <a:cs typeface="+mn-cs"/>
              </a:endParaRPr>
            </a:p>
          </p:txBody>
        </p:sp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6F434283-C03C-C512-2F61-6C787CB702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-3144" t="-1492" r="765" b="-5436"/>
            <a:stretch/>
          </p:blipFill>
          <p:spPr>
            <a:xfrm>
              <a:off x="5346364" y="3085105"/>
              <a:ext cx="2070726" cy="1821062"/>
            </a:xfrm>
            <a:prstGeom prst="ellipse">
              <a:avLst/>
            </a:prstGeom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A2F654A-2A9F-596B-C858-1330F60FA6FA}"/>
              </a:ext>
            </a:extLst>
          </p:cNvPr>
          <p:cNvGrpSpPr/>
          <p:nvPr/>
        </p:nvGrpSpPr>
        <p:grpSpPr>
          <a:xfrm>
            <a:off x="9990723" y="1973943"/>
            <a:ext cx="1249161" cy="1110363"/>
            <a:chOff x="5613219" y="241078"/>
            <a:chExt cx="2263858" cy="2012314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5FC01319-91B8-9788-17E3-47D47E8BAF48}"/>
                </a:ext>
              </a:extLst>
            </p:cNvPr>
            <p:cNvSpPr/>
            <p:nvPr/>
          </p:nvSpPr>
          <p:spPr>
            <a:xfrm>
              <a:off x="5613219" y="241078"/>
              <a:ext cx="2263858" cy="2012314"/>
            </a:xfrm>
            <a:prstGeom prst="ellipse">
              <a:avLst/>
            </a:prstGeom>
            <a:solidFill>
              <a:srgbClr val="5B9BD5">
                <a:alpha val="34000"/>
              </a:srgbClr>
            </a:solidFill>
            <a:ln w="571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norite"/>
                <a:ea typeface="+mn-ea"/>
                <a:cs typeface="+mn-cs"/>
              </a:endParaRPr>
            </a:p>
          </p:txBody>
        </p:sp>
        <p:pic>
          <p:nvPicPr>
            <p:cNvPr id="58" name="Picture 28" descr="Gas boilers | WOLF Heating, Climate, Ventilation">
              <a:extLst>
                <a:ext uri="{FF2B5EF4-FFF2-40B4-BE49-F238E27FC236}">
                  <a16:creationId xmlns:a16="http://schemas.microsoft.com/office/drawing/2014/main" id="{A483AD90-E1EF-3C25-8356-B7A949178E4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273" t="14825" r="24584" b="16115"/>
            <a:stretch/>
          </p:blipFill>
          <p:spPr bwMode="auto">
            <a:xfrm>
              <a:off x="6186201" y="322728"/>
              <a:ext cx="1230890" cy="18031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7F0B334-ED64-49B3-BDA5-BBDCBF1D1127}"/>
              </a:ext>
            </a:extLst>
          </p:cNvPr>
          <p:cNvGrpSpPr/>
          <p:nvPr/>
        </p:nvGrpSpPr>
        <p:grpSpPr>
          <a:xfrm>
            <a:off x="8601600" y="1695854"/>
            <a:ext cx="1264707" cy="2478579"/>
            <a:chOff x="10935940" y="4613771"/>
            <a:chExt cx="1264707" cy="2478579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14EBB1F1-4817-BBC1-00A5-A09FB44EDA2C}"/>
                </a:ext>
              </a:extLst>
            </p:cNvPr>
            <p:cNvGrpSpPr/>
            <p:nvPr/>
          </p:nvGrpSpPr>
          <p:grpSpPr>
            <a:xfrm>
              <a:off x="10935940" y="4613771"/>
              <a:ext cx="1264707" cy="2478579"/>
              <a:chOff x="4273704" y="1602689"/>
              <a:chExt cx="2027274" cy="2598228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0006294-CD24-7EF7-0C88-A21A22186BFD}"/>
                  </a:ext>
                </a:extLst>
              </p:cNvPr>
              <p:cNvGrpSpPr/>
              <p:nvPr/>
            </p:nvGrpSpPr>
            <p:grpSpPr>
              <a:xfrm>
                <a:off x="4273706" y="1602689"/>
                <a:ext cx="1870062" cy="2598228"/>
                <a:chOff x="4029789" y="1440745"/>
                <a:chExt cx="1870061" cy="2598228"/>
              </a:xfrm>
            </p:grpSpPr>
            <p:pic>
              <p:nvPicPr>
                <p:cNvPr id="67" name="Picture 12" descr="Free vector graphics of Wind turbine">
                  <a:extLst>
                    <a:ext uri="{FF2B5EF4-FFF2-40B4-BE49-F238E27FC236}">
                      <a16:creationId xmlns:a16="http://schemas.microsoft.com/office/drawing/2014/main" id="{0B8E44D9-2C5F-34A6-C1F4-212CD505DF2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2850" t="56375" r="47733" b="3393"/>
                <a:stretch/>
              </p:blipFill>
              <p:spPr bwMode="auto">
                <a:xfrm flipH="1">
                  <a:off x="4297483" y="2977923"/>
                  <a:ext cx="114225" cy="104347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8" name="Picture 12" descr="Free vector graphics of Wind turbine">
                  <a:extLst>
                    <a:ext uri="{FF2B5EF4-FFF2-40B4-BE49-F238E27FC236}">
                      <a16:creationId xmlns:a16="http://schemas.microsoft.com/office/drawing/2014/main" id="{68FF5438-4A8A-ACFC-00E7-2BFFE850BF8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2850" t="56375" r="47733" b="3393"/>
                <a:stretch/>
              </p:blipFill>
              <p:spPr bwMode="auto">
                <a:xfrm flipH="1">
                  <a:off x="5587878" y="2995504"/>
                  <a:ext cx="114224" cy="104346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1D6F613A-95A2-7F80-0D53-6B40BE24B147}"/>
                    </a:ext>
                  </a:extLst>
                </p:cNvPr>
                <p:cNvGrpSpPr/>
                <p:nvPr/>
              </p:nvGrpSpPr>
              <p:grpSpPr>
                <a:xfrm>
                  <a:off x="4029789" y="1440745"/>
                  <a:ext cx="1870061" cy="2389401"/>
                  <a:chOff x="4159336" y="935023"/>
                  <a:chExt cx="1368279" cy="1786932"/>
                </a:xfrm>
              </p:grpSpPr>
              <p:sp>
                <p:nvSpPr>
                  <p:cNvPr id="70" name="Flowchart: Delay 69">
                    <a:extLst>
                      <a:ext uri="{FF2B5EF4-FFF2-40B4-BE49-F238E27FC236}">
                        <a16:creationId xmlns:a16="http://schemas.microsoft.com/office/drawing/2014/main" id="{728CBEB7-3DA6-A843-693B-5953646E0A9B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4354772" y="739587"/>
                    <a:ext cx="974458" cy="1365330"/>
                  </a:xfrm>
                  <a:prstGeom prst="flowChartDelay">
                    <a:avLst/>
                  </a:prstGeom>
                  <a:solidFill>
                    <a:srgbClr val="FFFFFF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t-IT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Tenorite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1" name="Flowchart: Delay 70">
                    <a:extLst>
                      <a:ext uri="{FF2B5EF4-FFF2-40B4-BE49-F238E27FC236}">
                        <a16:creationId xmlns:a16="http://schemas.microsoft.com/office/drawing/2014/main" id="{F1AC9A1B-5033-8EBB-1A40-408BFD0E0F13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4357722" y="1552062"/>
                    <a:ext cx="974458" cy="1365328"/>
                  </a:xfrm>
                  <a:prstGeom prst="flowChartDelay">
                    <a:avLst/>
                  </a:prstGeom>
                  <a:solidFill>
                    <a:srgbClr val="FFFFFF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t-IT" sz="14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5B9BD5"/>
                      </a:solidFill>
                      <a:effectLst/>
                      <a:uLnTx/>
                      <a:uFillTx/>
                      <a:latin typeface="Tenorite"/>
                      <a:ea typeface="+mn-ea"/>
                      <a:cs typeface="+mn-cs"/>
                    </a:endParaRPr>
                  </a:p>
                </p:txBody>
              </p:sp>
            </p:grpSp>
          </p:grp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21C748FA-2364-2BC4-0E3F-DE8325E0A198}"/>
                  </a:ext>
                </a:extLst>
              </p:cNvPr>
              <p:cNvCxnSpPr>
                <a:stCxn id="70" idx="0"/>
                <a:endCxn id="70" idx="2"/>
              </p:cNvCxnSpPr>
              <p:nvPr/>
            </p:nvCxnSpPr>
            <p:spPr>
              <a:xfrm>
                <a:off x="4273704" y="2254190"/>
                <a:ext cx="1866032" cy="0"/>
              </a:xfrm>
              <a:prstGeom prst="line">
                <a:avLst/>
              </a:prstGeom>
              <a:noFill/>
              <a:ln w="57150" cap="flat" cmpd="sng" algn="ctr">
                <a:solidFill>
                  <a:srgbClr val="7F7F7F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E0F9AB0F-8B54-8A3C-E1F3-5E9237721065}"/>
                  </a:ext>
                </a:extLst>
              </p:cNvPr>
              <p:cNvCxnSpPr>
                <a:cxnSpLocks/>
                <a:stCxn id="71" idx="2"/>
                <a:endCxn id="71" idx="0"/>
              </p:cNvCxnSpPr>
              <p:nvPr/>
            </p:nvCxnSpPr>
            <p:spPr>
              <a:xfrm>
                <a:off x="4277739" y="3340590"/>
                <a:ext cx="1866027" cy="0"/>
              </a:xfrm>
              <a:prstGeom prst="line">
                <a:avLst/>
              </a:prstGeom>
              <a:noFill/>
              <a:ln w="57150" cap="flat" cmpd="sng" algn="ctr">
                <a:solidFill>
                  <a:srgbClr val="7F7F7F"/>
                </a:solidFill>
                <a:prstDash val="solid"/>
                <a:miter lim="800000"/>
              </a:ln>
              <a:effectLst/>
            </p:spPr>
          </p:cxn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A2194BD7-6783-2F48-FE0D-25743C4D9B75}"/>
                  </a:ext>
                </a:extLst>
              </p:cNvPr>
              <p:cNvSpPr txBox="1"/>
              <p:nvPr/>
            </p:nvSpPr>
            <p:spPr>
              <a:xfrm>
                <a:off x="4366891" y="2626984"/>
                <a:ext cx="1934087" cy="6775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5B9BD5"/>
                    </a:solidFill>
                    <a:effectLst/>
                    <a:uLnTx/>
                    <a:uFillTx/>
                    <a:latin typeface="Aharoni" panose="02010803020104030203" pitchFamily="2" charset="-79"/>
                    <a:cs typeface="Aharoni" panose="02010803020104030203" pitchFamily="2" charset="-79"/>
                  </a:rPr>
                  <a:t>H</a:t>
                </a:r>
                <a:r>
                  <a:rPr kumimoji="0" lang="it-IT" sz="1800" b="1" i="0" u="none" strike="noStrike" kern="0" cap="none" spc="0" normalizeH="0" baseline="-25000" noProof="0" dirty="0">
                    <a:ln>
                      <a:noFill/>
                    </a:ln>
                    <a:solidFill>
                      <a:srgbClr val="5B9BD5"/>
                    </a:solidFill>
                    <a:effectLst/>
                    <a:uLnTx/>
                    <a:uFillTx/>
                    <a:latin typeface="Aharoni" panose="02010803020104030203" pitchFamily="2" charset="-79"/>
                    <a:cs typeface="Aharoni" panose="02010803020104030203" pitchFamily="2" charset="-79"/>
                  </a:rPr>
                  <a:t>2</a:t>
                </a:r>
                <a:r>
                  <a:rPr kumimoji="0" lang="it-IT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5B9BD5"/>
                    </a:solidFill>
                    <a:effectLst/>
                    <a:uLnTx/>
                    <a:uFillTx/>
                    <a:latin typeface="Aharoni" panose="02010803020104030203" pitchFamily="2" charset="-79"/>
                    <a:cs typeface="Aharoni" panose="02010803020104030203" pitchFamily="2" charset="-79"/>
                  </a:rPr>
                  <a:t> TANK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t-IT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haroni" panose="02010803020104030203" pitchFamily="2" charset="-79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61" name="Moon 60">
              <a:extLst>
                <a:ext uri="{FF2B5EF4-FFF2-40B4-BE49-F238E27FC236}">
                  <a16:creationId xmlns:a16="http://schemas.microsoft.com/office/drawing/2014/main" id="{89702E10-9389-58E5-0805-48324D317B80}"/>
                </a:ext>
              </a:extLst>
            </p:cNvPr>
            <p:cNvSpPr/>
            <p:nvPr/>
          </p:nvSpPr>
          <p:spPr>
            <a:xfrm rot="7294059">
              <a:off x="11590061" y="4469922"/>
              <a:ext cx="245247" cy="773114"/>
            </a:xfrm>
            <a:prstGeom prst="moon">
              <a:avLst>
                <a:gd name="adj" fmla="val 50000"/>
              </a:avLst>
            </a:prstGeom>
            <a:solidFill>
              <a:srgbClr val="BEBEB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norite"/>
                <a:ea typeface="+mn-ea"/>
                <a:cs typeface="+mn-cs"/>
              </a:endParaRPr>
            </a:p>
          </p:txBody>
        </p:sp>
        <p:sp>
          <p:nvSpPr>
            <p:cNvPr id="62" name="Moon 61">
              <a:extLst>
                <a:ext uri="{FF2B5EF4-FFF2-40B4-BE49-F238E27FC236}">
                  <a16:creationId xmlns:a16="http://schemas.microsoft.com/office/drawing/2014/main" id="{65FCB06B-389C-DFD0-DF07-374025CCF3CD}"/>
                </a:ext>
              </a:extLst>
            </p:cNvPr>
            <p:cNvSpPr/>
            <p:nvPr/>
          </p:nvSpPr>
          <p:spPr>
            <a:xfrm rot="7294059" flipH="1" flipV="1">
              <a:off x="11206866" y="6256063"/>
              <a:ext cx="245247" cy="773114"/>
            </a:xfrm>
            <a:prstGeom prst="moon">
              <a:avLst>
                <a:gd name="adj" fmla="val 50000"/>
              </a:avLst>
            </a:prstGeom>
            <a:solidFill>
              <a:srgbClr val="BEBEB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norite"/>
                <a:ea typeface="+mn-ea"/>
                <a:cs typeface="+mn-cs"/>
              </a:endParaRP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2BA27071-B502-4561-7046-150F6F8A25A7}"/>
              </a:ext>
            </a:extLst>
          </p:cNvPr>
          <p:cNvGrpSpPr/>
          <p:nvPr/>
        </p:nvGrpSpPr>
        <p:grpSpPr>
          <a:xfrm flipH="1">
            <a:off x="4908618" y="1250923"/>
            <a:ext cx="2560796" cy="1549052"/>
            <a:chOff x="294691" y="3490595"/>
            <a:chExt cx="2167227" cy="1427392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4676EF81-DAC7-B809-512D-6597A60567EB}"/>
                </a:ext>
              </a:extLst>
            </p:cNvPr>
            <p:cNvGrpSpPr/>
            <p:nvPr/>
          </p:nvGrpSpPr>
          <p:grpSpPr>
            <a:xfrm>
              <a:off x="602390" y="3490595"/>
              <a:ext cx="1859528" cy="979224"/>
              <a:chOff x="3899501" y="3576948"/>
              <a:chExt cx="5784135" cy="3116084"/>
            </a:xfrm>
          </p:grpSpPr>
          <p:pic>
            <p:nvPicPr>
              <p:cNvPr id="79" name="Picture 12" descr="Free vector graphics of Wind turbine">
                <a:extLst>
                  <a:ext uri="{FF2B5EF4-FFF2-40B4-BE49-F238E27FC236}">
                    <a16:creationId xmlns:a16="http://schemas.microsoft.com/office/drawing/2014/main" id="{485B0FE4-2CD5-86F3-A1BC-76BD3D099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6570"/>
              <a:stretch/>
            </p:blipFill>
            <p:spPr bwMode="auto">
              <a:xfrm>
                <a:off x="3899501" y="4670633"/>
                <a:ext cx="1596410" cy="7480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0" name="Picture 12" descr="Free vector graphics of Wind turbine">
                <a:extLst>
                  <a:ext uri="{FF2B5EF4-FFF2-40B4-BE49-F238E27FC236}">
                    <a16:creationId xmlns:a16="http://schemas.microsoft.com/office/drawing/2014/main" id="{690797AB-B992-5704-E804-A8E182836FD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6570"/>
              <a:stretch/>
            </p:blipFill>
            <p:spPr bwMode="auto">
              <a:xfrm>
                <a:off x="7554807" y="5944955"/>
                <a:ext cx="1596410" cy="7480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1" name="Picture 12" descr="Free vector graphics of Wind turbine">
                <a:extLst>
                  <a:ext uri="{FF2B5EF4-FFF2-40B4-BE49-F238E27FC236}">
                    <a16:creationId xmlns:a16="http://schemas.microsoft.com/office/drawing/2014/main" id="{9F954A64-77FF-D8E6-6D98-B5D0AF8F285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6570"/>
              <a:stretch/>
            </p:blipFill>
            <p:spPr bwMode="auto">
              <a:xfrm>
                <a:off x="8087226" y="4730530"/>
                <a:ext cx="1596410" cy="7480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2" name="Picture 14" descr="Free vector graphics of Electricity">
                <a:extLst>
                  <a:ext uri="{FF2B5EF4-FFF2-40B4-BE49-F238E27FC236}">
                    <a16:creationId xmlns:a16="http://schemas.microsoft.com/office/drawing/2014/main" id="{0304AEC2-765B-0F95-054C-3A32DD2122F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7465513">
                <a:off x="5623133" y="2483266"/>
                <a:ext cx="2187369" cy="43747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8851AAA2-E6C0-59B7-8E95-CB409754166F}"/>
                </a:ext>
              </a:extLst>
            </p:cNvPr>
            <p:cNvGrpSpPr/>
            <p:nvPr/>
          </p:nvGrpSpPr>
          <p:grpSpPr>
            <a:xfrm>
              <a:off x="294691" y="3938763"/>
              <a:ext cx="1859528" cy="979224"/>
              <a:chOff x="3899501" y="3576949"/>
              <a:chExt cx="5784135" cy="3116083"/>
            </a:xfrm>
          </p:grpSpPr>
          <p:pic>
            <p:nvPicPr>
              <p:cNvPr id="75" name="Picture 12" descr="Free vector graphics of Wind turbine">
                <a:extLst>
                  <a:ext uri="{FF2B5EF4-FFF2-40B4-BE49-F238E27FC236}">
                    <a16:creationId xmlns:a16="http://schemas.microsoft.com/office/drawing/2014/main" id="{1ED21285-765B-E7A0-2E5C-7792022D01B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6570"/>
              <a:stretch/>
            </p:blipFill>
            <p:spPr bwMode="auto">
              <a:xfrm>
                <a:off x="3899501" y="4670633"/>
                <a:ext cx="1596410" cy="7480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6" name="Picture 12" descr="Free vector graphics of Wind turbine">
                <a:extLst>
                  <a:ext uri="{FF2B5EF4-FFF2-40B4-BE49-F238E27FC236}">
                    <a16:creationId xmlns:a16="http://schemas.microsoft.com/office/drawing/2014/main" id="{5F01F18F-A545-465E-F68F-FDFD167684E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6570"/>
              <a:stretch/>
            </p:blipFill>
            <p:spPr bwMode="auto">
              <a:xfrm>
                <a:off x="7554807" y="5944955"/>
                <a:ext cx="1596410" cy="7480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7" name="Picture 12" descr="Free vector graphics of Wind turbine">
                <a:extLst>
                  <a:ext uri="{FF2B5EF4-FFF2-40B4-BE49-F238E27FC236}">
                    <a16:creationId xmlns:a16="http://schemas.microsoft.com/office/drawing/2014/main" id="{264CED09-EEC7-83BD-15A3-1525006C158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6570"/>
              <a:stretch/>
            </p:blipFill>
            <p:spPr bwMode="auto">
              <a:xfrm>
                <a:off x="8087226" y="4730530"/>
                <a:ext cx="1596410" cy="7480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8" name="Picture 14" descr="Free vector graphics of Electricity">
                <a:extLst>
                  <a:ext uri="{FF2B5EF4-FFF2-40B4-BE49-F238E27FC236}">
                    <a16:creationId xmlns:a16="http://schemas.microsoft.com/office/drawing/2014/main" id="{FF07EB83-01EC-8824-4F57-C4050B502AC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7465513">
                <a:off x="5623132" y="2483266"/>
                <a:ext cx="2187367" cy="43747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83" name="Picture 16" descr="Free vector graphics of Medium percent">
            <a:extLst>
              <a:ext uri="{FF2B5EF4-FFF2-40B4-BE49-F238E27FC236}">
                <a16:creationId xmlns:a16="http://schemas.microsoft.com/office/drawing/2014/main" id="{0B028C9B-497E-2150-9903-B8B31AAB62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935" y="3086351"/>
            <a:ext cx="680017" cy="979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4" name="Connector: Elbow 83">
            <a:extLst>
              <a:ext uri="{FF2B5EF4-FFF2-40B4-BE49-F238E27FC236}">
                <a16:creationId xmlns:a16="http://schemas.microsoft.com/office/drawing/2014/main" id="{7BC4F41D-7451-E05D-097E-5B863C6A228D}"/>
              </a:ext>
            </a:extLst>
          </p:cNvPr>
          <p:cNvCxnSpPr>
            <a:cxnSpLocks/>
            <a:stCxn id="83" idx="3"/>
            <a:endCxn id="52" idx="2"/>
          </p:cNvCxnSpPr>
          <p:nvPr/>
        </p:nvCxnSpPr>
        <p:spPr>
          <a:xfrm>
            <a:off x="6347952" y="3575963"/>
            <a:ext cx="149676" cy="12700"/>
          </a:xfrm>
          <a:prstGeom prst="bentConnector3">
            <a:avLst>
              <a:gd name="adj1" fmla="val 50000"/>
            </a:avLst>
          </a:prstGeom>
          <a:noFill/>
          <a:ln w="28575" cap="flat" cmpd="sng" algn="ctr">
            <a:solidFill>
              <a:srgbClr val="FFC000">
                <a:lumMod val="40000"/>
                <a:lumOff val="60000"/>
              </a:srgb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85" name="Connector: Elbow 84">
            <a:extLst>
              <a:ext uri="{FF2B5EF4-FFF2-40B4-BE49-F238E27FC236}">
                <a16:creationId xmlns:a16="http://schemas.microsoft.com/office/drawing/2014/main" id="{6227186A-7701-5976-5F9C-52EAEAFC3DBF}"/>
              </a:ext>
            </a:extLst>
          </p:cNvPr>
          <p:cNvCxnSpPr>
            <a:cxnSpLocks/>
            <a:endCxn id="83" idx="0"/>
          </p:cNvCxnSpPr>
          <p:nvPr/>
        </p:nvCxnSpPr>
        <p:spPr>
          <a:xfrm rot="5400000">
            <a:off x="5894415" y="2411680"/>
            <a:ext cx="788201" cy="561141"/>
          </a:xfrm>
          <a:prstGeom prst="bentConnector3">
            <a:avLst>
              <a:gd name="adj1" fmla="val 50000"/>
            </a:avLst>
          </a:prstGeom>
          <a:noFill/>
          <a:ln w="28575" cap="flat" cmpd="sng" algn="ctr">
            <a:solidFill>
              <a:srgbClr val="FFC000">
                <a:lumMod val="40000"/>
                <a:lumOff val="60000"/>
              </a:srgb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86" name="Connector: Elbow 85">
            <a:extLst>
              <a:ext uri="{FF2B5EF4-FFF2-40B4-BE49-F238E27FC236}">
                <a16:creationId xmlns:a16="http://schemas.microsoft.com/office/drawing/2014/main" id="{BEF5863F-431D-B22A-D2D2-70E690E43330}"/>
              </a:ext>
            </a:extLst>
          </p:cNvPr>
          <p:cNvCxnSpPr>
            <a:cxnSpLocks/>
            <a:endCxn id="71" idx="3"/>
          </p:cNvCxnSpPr>
          <p:nvPr/>
        </p:nvCxnSpPr>
        <p:spPr>
          <a:xfrm>
            <a:off x="8091576" y="3075710"/>
            <a:ext cx="1094599" cy="899514"/>
          </a:xfrm>
          <a:prstGeom prst="bentConnector4">
            <a:avLst>
              <a:gd name="adj1" fmla="val 21611"/>
              <a:gd name="adj2" fmla="val 125414"/>
            </a:avLst>
          </a:prstGeom>
          <a:noFill/>
          <a:ln w="28575" cap="flat" cmpd="sng" algn="ctr">
            <a:solidFill>
              <a:srgbClr val="70AD47">
                <a:lumMod val="50000"/>
              </a:srgbClr>
            </a:solidFill>
            <a:prstDash val="dash"/>
            <a:miter lim="800000"/>
            <a:tailEnd type="triangle"/>
          </a:ln>
          <a:effectLst/>
        </p:spPr>
      </p:cxnSp>
      <p:cxnSp>
        <p:nvCxnSpPr>
          <p:cNvPr id="88" name="Connector: Elbow 87">
            <a:extLst>
              <a:ext uri="{FF2B5EF4-FFF2-40B4-BE49-F238E27FC236}">
                <a16:creationId xmlns:a16="http://schemas.microsoft.com/office/drawing/2014/main" id="{0CAFA6DF-90C9-7DEE-3124-D2ACC47335C4}"/>
              </a:ext>
            </a:extLst>
          </p:cNvPr>
          <p:cNvCxnSpPr>
            <a:cxnSpLocks/>
            <a:stCxn id="71" idx="0"/>
            <a:endCxn id="57" idx="6"/>
          </p:cNvCxnSpPr>
          <p:nvPr/>
        </p:nvCxnSpPr>
        <p:spPr>
          <a:xfrm flipV="1">
            <a:off x="9768233" y="2529125"/>
            <a:ext cx="1471651" cy="824601"/>
          </a:xfrm>
          <a:prstGeom prst="bentConnector3">
            <a:avLst>
              <a:gd name="adj1" fmla="val 115534"/>
            </a:avLst>
          </a:prstGeom>
          <a:noFill/>
          <a:ln w="28575" cap="flat" cmpd="sng" algn="ctr">
            <a:solidFill>
              <a:srgbClr val="C00000"/>
            </a:solidFill>
            <a:prstDash val="dash"/>
            <a:miter lim="800000"/>
            <a:tailEnd type="triangle"/>
          </a:ln>
          <a:effectLst/>
        </p:spPr>
      </p:cxnSp>
      <p:cxnSp>
        <p:nvCxnSpPr>
          <p:cNvPr id="89" name="Connector: Elbow 88">
            <a:extLst>
              <a:ext uri="{FF2B5EF4-FFF2-40B4-BE49-F238E27FC236}">
                <a16:creationId xmlns:a16="http://schemas.microsoft.com/office/drawing/2014/main" id="{1153C260-7F4E-1EBE-9307-53B980972FF0}"/>
              </a:ext>
            </a:extLst>
          </p:cNvPr>
          <p:cNvCxnSpPr>
            <a:cxnSpLocks/>
            <a:stCxn id="70" idx="0"/>
            <a:endCxn id="54" idx="2"/>
          </p:cNvCxnSpPr>
          <p:nvPr/>
        </p:nvCxnSpPr>
        <p:spPr>
          <a:xfrm rot="10800000" flipH="1">
            <a:off x="8601600" y="1326951"/>
            <a:ext cx="1293933" cy="990403"/>
          </a:xfrm>
          <a:prstGeom prst="bentConnector3">
            <a:avLst>
              <a:gd name="adj1" fmla="val -20715"/>
            </a:avLst>
          </a:prstGeom>
          <a:noFill/>
          <a:ln w="28575" cap="flat" cmpd="sng" algn="ctr">
            <a:solidFill>
              <a:sysClr val="window" lastClr="FFFFFF"/>
            </a:solidFill>
            <a:prstDash val="dash"/>
            <a:miter lim="800000"/>
            <a:tailEnd type="triangle"/>
          </a:ln>
          <a:effectLst/>
        </p:spPr>
      </p:cxnSp>
      <p:pic>
        <p:nvPicPr>
          <p:cNvPr id="96" name="Graphic 95" descr="Processor with solid fill">
            <a:extLst>
              <a:ext uri="{FF2B5EF4-FFF2-40B4-BE49-F238E27FC236}">
                <a16:creationId xmlns:a16="http://schemas.microsoft.com/office/drawing/2014/main" id="{484806A1-80B0-9CBC-C630-ADC3626475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095784" y="4674967"/>
            <a:ext cx="526989" cy="526989"/>
          </a:xfrm>
          <a:prstGeom prst="rect">
            <a:avLst/>
          </a:prstGeom>
        </p:spPr>
      </p:pic>
      <p:pic>
        <p:nvPicPr>
          <p:cNvPr id="98" name="Graphic 97" descr="Laptop with solid fill">
            <a:extLst>
              <a:ext uri="{FF2B5EF4-FFF2-40B4-BE49-F238E27FC236}">
                <a16:creationId xmlns:a16="http://schemas.microsoft.com/office/drawing/2014/main" id="{794D0C97-3AB0-73DA-1C8B-2D4E37FE3F6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509702" y="5177854"/>
            <a:ext cx="1760107" cy="1760107"/>
          </a:xfrm>
          <a:prstGeom prst="rect">
            <a:avLst/>
          </a:prstGeom>
        </p:spPr>
      </p:pic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C66EB00B-E101-DF33-70C0-D1E0649E5393}"/>
              </a:ext>
            </a:extLst>
          </p:cNvPr>
          <p:cNvCxnSpPr>
            <a:stCxn id="50" idx="2"/>
            <a:endCxn id="96" idx="0"/>
          </p:cNvCxnSpPr>
          <p:nvPr/>
        </p:nvCxnSpPr>
        <p:spPr>
          <a:xfrm flipH="1">
            <a:off x="8359279" y="4332817"/>
            <a:ext cx="1" cy="342150"/>
          </a:xfrm>
          <a:prstGeom prst="straightConnector1">
            <a:avLst/>
          </a:prstGeom>
          <a:ln w="12700">
            <a:solidFill>
              <a:srgbClr val="00206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748C24F9-E2AF-6F30-CA29-31D45C3F1FD9}"/>
              </a:ext>
            </a:extLst>
          </p:cNvPr>
          <p:cNvCxnSpPr>
            <a:cxnSpLocks/>
          </p:cNvCxnSpPr>
          <p:nvPr/>
        </p:nvCxnSpPr>
        <p:spPr>
          <a:xfrm flipH="1">
            <a:off x="8359277" y="5191625"/>
            <a:ext cx="1" cy="340630"/>
          </a:xfrm>
          <a:prstGeom prst="straightConnector1">
            <a:avLst/>
          </a:prstGeom>
          <a:ln w="12700">
            <a:solidFill>
              <a:srgbClr val="00206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7E6B44D-BB37-42D6-32D1-1437CE76947E}"/>
              </a:ext>
            </a:extLst>
          </p:cNvPr>
          <p:cNvSpPr txBox="1"/>
          <p:nvPr/>
        </p:nvSpPr>
        <p:spPr>
          <a:xfrm flipH="1">
            <a:off x="1125755" y="2161122"/>
            <a:ext cx="326361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007434"/>
                </a:solidFill>
              </a:rPr>
              <a:t>Integrazione</a:t>
            </a:r>
            <a:r>
              <a:rPr lang="en-US" sz="2000" b="1" dirty="0">
                <a:solidFill>
                  <a:srgbClr val="007434"/>
                </a:solidFill>
              </a:rPr>
              <a:t> di:</a:t>
            </a:r>
          </a:p>
          <a:p>
            <a:endParaRPr lang="en-US" sz="2000" b="1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rgbClr val="007434"/>
                </a:solidFill>
              </a:rPr>
              <a:t>Energia</a:t>
            </a:r>
            <a:r>
              <a:rPr lang="en-US" sz="2000" b="1" dirty="0">
                <a:solidFill>
                  <a:srgbClr val="007434"/>
                </a:solidFill>
              </a:rPr>
              <a:t> </a:t>
            </a:r>
            <a:r>
              <a:rPr lang="en-US" sz="2000" b="1" dirty="0" err="1">
                <a:solidFill>
                  <a:srgbClr val="007434"/>
                </a:solidFill>
              </a:rPr>
              <a:t>rinnovabile</a:t>
            </a:r>
            <a:endParaRPr lang="en-US" sz="2000" b="1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rgbClr val="007434"/>
                </a:solidFill>
              </a:rPr>
              <a:t>Accumulo</a:t>
            </a:r>
            <a:r>
              <a:rPr lang="en-US" sz="2000" dirty="0">
                <a:solidFill>
                  <a:srgbClr val="007434"/>
                </a:solidFill>
              </a:rPr>
              <a:t> e </a:t>
            </a:r>
            <a:r>
              <a:rPr lang="en-US" sz="2000" dirty="0" err="1">
                <a:solidFill>
                  <a:srgbClr val="007434"/>
                </a:solidFill>
              </a:rPr>
              <a:t>utenze</a:t>
            </a:r>
            <a:r>
              <a:rPr lang="en-US" sz="2000" dirty="0">
                <a:solidFill>
                  <a:srgbClr val="007434"/>
                </a:solidFill>
              </a:rPr>
              <a:t> ad </a:t>
            </a:r>
          </a:p>
          <a:p>
            <a:r>
              <a:rPr lang="en-US" sz="2000" dirty="0">
                <a:solidFill>
                  <a:srgbClr val="007434"/>
                </a:solidFill>
              </a:rPr>
              <a:t>     </a:t>
            </a:r>
            <a:r>
              <a:rPr lang="en-US" sz="2000" dirty="0" err="1">
                <a:solidFill>
                  <a:srgbClr val="007434"/>
                </a:solidFill>
              </a:rPr>
              <a:t>idrogeno</a:t>
            </a:r>
            <a:endParaRPr lang="en-US" sz="2000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rgbClr val="C00000"/>
                </a:solidFill>
              </a:rPr>
              <a:t>Hw</a:t>
            </a:r>
            <a:r>
              <a:rPr lang="en-US" sz="2000" b="1" dirty="0">
                <a:solidFill>
                  <a:srgbClr val="C00000"/>
                </a:solidFill>
              </a:rPr>
              <a:t>/</a:t>
            </a:r>
            <a:r>
              <a:rPr lang="en-US" sz="2000" b="1" dirty="0" err="1">
                <a:solidFill>
                  <a:srgbClr val="C00000"/>
                </a:solidFill>
              </a:rPr>
              <a:t>Sw</a:t>
            </a:r>
            <a:r>
              <a:rPr lang="en-US" sz="2000" b="1" dirty="0">
                <a:solidFill>
                  <a:srgbClr val="C00000"/>
                </a:solidFill>
              </a:rPr>
              <a:t> </a:t>
            </a:r>
            <a:r>
              <a:rPr lang="en-US" sz="2000" b="1" dirty="0" err="1">
                <a:solidFill>
                  <a:srgbClr val="C00000"/>
                </a:solidFill>
              </a:rPr>
              <a:t>ottimizzazione</a:t>
            </a:r>
            <a:r>
              <a:rPr lang="en-US" sz="2000" b="1" dirty="0">
                <a:solidFill>
                  <a:srgbClr val="C00000"/>
                </a:solidFill>
              </a:rPr>
              <a:t> </a:t>
            </a:r>
          </a:p>
          <a:p>
            <a:r>
              <a:rPr lang="en-US" sz="2000" dirty="0">
                <a:solidFill>
                  <a:srgbClr val="C00000"/>
                </a:solidFill>
              </a:rPr>
              <a:t>     </a:t>
            </a:r>
            <a:r>
              <a:rPr lang="en-US" sz="2000" dirty="0" err="1">
                <a:solidFill>
                  <a:srgbClr val="C00000"/>
                </a:solidFill>
              </a:rPr>
              <a:t>impianto</a:t>
            </a:r>
            <a:endParaRPr lang="en-US" sz="2000" dirty="0">
              <a:solidFill>
                <a:srgbClr val="C0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53EAE2-7690-8966-C119-19731DD2E9D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986386" y="5759951"/>
            <a:ext cx="806737" cy="435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67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Rectangle 124">
            <a:extLst>
              <a:ext uri="{FF2B5EF4-FFF2-40B4-BE49-F238E27FC236}">
                <a16:creationId xmlns:a16="http://schemas.microsoft.com/office/drawing/2014/main" id="{E47360B4-856E-93A5-D6B0-EA41C838279C}"/>
              </a:ext>
            </a:extLst>
          </p:cNvPr>
          <p:cNvSpPr/>
          <p:nvPr/>
        </p:nvSpPr>
        <p:spPr>
          <a:xfrm>
            <a:off x="4844716" y="457200"/>
            <a:ext cx="7091689" cy="6296526"/>
          </a:xfrm>
          <a:prstGeom prst="rect">
            <a:avLst/>
          </a:prstGeom>
          <a:solidFill>
            <a:srgbClr val="007434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EF6F8E-09B4-2998-CD71-8D759ABBF5E5}"/>
              </a:ext>
            </a:extLst>
          </p:cNvPr>
          <p:cNvSpPr txBox="1"/>
          <p:nvPr/>
        </p:nvSpPr>
        <p:spPr>
          <a:xfrm>
            <a:off x="940726" y="1133595"/>
            <a:ext cx="3313164" cy="915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SOLUZIONE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CD77782-65B3-9334-7285-950BA164DB26}"/>
              </a:ext>
            </a:extLst>
          </p:cNvPr>
          <p:cNvCxnSpPr/>
          <p:nvPr/>
        </p:nvCxnSpPr>
        <p:spPr>
          <a:xfrm>
            <a:off x="4512733" y="2286000"/>
            <a:ext cx="0" cy="2286000"/>
          </a:xfrm>
          <a:prstGeom prst="line">
            <a:avLst/>
          </a:prstGeom>
          <a:ln w="28575">
            <a:solidFill>
              <a:srgbClr val="0074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BF8A4850-E49E-7177-E42A-E5914682C297}"/>
              </a:ext>
            </a:extLst>
          </p:cNvPr>
          <p:cNvSpPr/>
          <p:nvPr/>
        </p:nvSpPr>
        <p:spPr>
          <a:xfrm>
            <a:off x="4908617" y="533258"/>
            <a:ext cx="6901325" cy="3799559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  <p:pic>
        <p:nvPicPr>
          <p:cNvPr id="51" name="Picture 10" descr="Free vector graphics of Water tap">
            <a:extLst>
              <a:ext uri="{FF2B5EF4-FFF2-40B4-BE49-F238E27FC236}">
                <a16:creationId xmlns:a16="http://schemas.microsoft.com/office/drawing/2014/main" id="{054C7E96-0923-27E7-89D5-3BC32E943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0997" y="2132871"/>
            <a:ext cx="534941" cy="792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26" descr="Hydrogen Production: Electrolysis | Department of Energy">
            <a:extLst>
              <a:ext uri="{FF2B5EF4-FFF2-40B4-BE49-F238E27FC236}">
                <a16:creationId xmlns:a16="http://schemas.microsoft.com/office/drawing/2014/main" id="{2D80A9DA-B44F-8C68-5170-E56E080E3D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38" t="10011" r="16476" b="2997"/>
          <a:stretch/>
        </p:blipFill>
        <p:spPr bwMode="auto">
          <a:xfrm rot="5400000">
            <a:off x="6642194" y="2799630"/>
            <a:ext cx="1263531" cy="1552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6EEA9D73-67F4-BD49-E71C-394A96252374}"/>
              </a:ext>
            </a:extLst>
          </p:cNvPr>
          <p:cNvGrpSpPr/>
          <p:nvPr/>
        </p:nvGrpSpPr>
        <p:grpSpPr>
          <a:xfrm>
            <a:off x="9895534" y="705451"/>
            <a:ext cx="1398375" cy="1242997"/>
            <a:chOff x="5310217" y="3022320"/>
            <a:chExt cx="2263858" cy="2012314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93D7D4AF-5146-2E5E-105C-1374183C67C8}"/>
                </a:ext>
              </a:extLst>
            </p:cNvPr>
            <p:cNvSpPr/>
            <p:nvPr/>
          </p:nvSpPr>
          <p:spPr>
            <a:xfrm>
              <a:off x="5310217" y="3022320"/>
              <a:ext cx="2263858" cy="2012314"/>
            </a:xfrm>
            <a:prstGeom prst="ellipse">
              <a:avLst/>
            </a:prstGeom>
            <a:solidFill>
              <a:srgbClr val="5B9BD5">
                <a:alpha val="34000"/>
              </a:srgbClr>
            </a:solidFill>
            <a:ln w="571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norite"/>
                <a:ea typeface="+mn-ea"/>
                <a:cs typeface="+mn-cs"/>
              </a:endParaRPr>
            </a:p>
          </p:txBody>
        </p:sp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6F434283-C03C-C512-2F61-6C787CB702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-3144" t="-1492" r="765" b="-5436"/>
            <a:stretch/>
          </p:blipFill>
          <p:spPr>
            <a:xfrm>
              <a:off x="5346364" y="3085105"/>
              <a:ext cx="2070726" cy="1821062"/>
            </a:xfrm>
            <a:prstGeom prst="ellipse">
              <a:avLst/>
            </a:prstGeom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A2F654A-2A9F-596B-C858-1330F60FA6FA}"/>
              </a:ext>
            </a:extLst>
          </p:cNvPr>
          <p:cNvGrpSpPr/>
          <p:nvPr/>
        </p:nvGrpSpPr>
        <p:grpSpPr>
          <a:xfrm>
            <a:off x="9990723" y="1973943"/>
            <a:ext cx="1249161" cy="1110363"/>
            <a:chOff x="5613219" y="241078"/>
            <a:chExt cx="2263858" cy="2012314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5FC01319-91B8-9788-17E3-47D47E8BAF48}"/>
                </a:ext>
              </a:extLst>
            </p:cNvPr>
            <p:cNvSpPr/>
            <p:nvPr/>
          </p:nvSpPr>
          <p:spPr>
            <a:xfrm>
              <a:off x="5613219" y="241078"/>
              <a:ext cx="2263858" cy="2012314"/>
            </a:xfrm>
            <a:prstGeom prst="ellipse">
              <a:avLst/>
            </a:prstGeom>
            <a:solidFill>
              <a:srgbClr val="5B9BD5">
                <a:alpha val="34000"/>
              </a:srgbClr>
            </a:solidFill>
            <a:ln w="571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norite"/>
                <a:ea typeface="+mn-ea"/>
                <a:cs typeface="+mn-cs"/>
              </a:endParaRPr>
            </a:p>
          </p:txBody>
        </p:sp>
        <p:pic>
          <p:nvPicPr>
            <p:cNvPr id="58" name="Picture 28" descr="Gas boilers | WOLF Heating, Climate, Ventilation">
              <a:extLst>
                <a:ext uri="{FF2B5EF4-FFF2-40B4-BE49-F238E27FC236}">
                  <a16:creationId xmlns:a16="http://schemas.microsoft.com/office/drawing/2014/main" id="{A483AD90-E1EF-3C25-8356-B7A949178E4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273" t="14825" r="24584" b="16115"/>
            <a:stretch/>
          </p:blipFill>
          <p:spPr bwMode="auto">
            <a:xfrm>
              <a:off x="6186201" y="322728"/>
              <a:ext cx="1230890" cy="18031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7F0B334-ED64-49B3-BDA5-BBDCBF1D1127}"/>
              </a:ext>
            </a:extLst>
          </p:cNvPr>
          <p:cNvGrpSpPr/>
          <p:nvPr/>
        </p:nvGrpSpPr>
        <p:grpSpPr>
          <a:xfrm>
            <a:off x="8601600" y="1695854"/>
            <a:ext cx="1264707" cy="2478579"/>
            <a:chOff x="10935940" y="4613771"/>
            <a:chExt cx="1264707" cy="2478579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14EBB1F1-4817-BBC1-00A5-A09FB44EDA2C}"/>
                </a:ext>
              </a:extLst>
            </p:cNvPr>
            <p:cNvGrpSpPr/>
            <p:nvPr/>
          </p:nvGrpSpPr>
          <p:grpSpPr>
            <a:xfrm>
              <a:off x="10935940" y="4613771"/>
              <a:ext cx="1264707" cy="2478579"/>
              <a:chOff x="4273704" y="1602689"/>
              <a:chExt cx="2027274" cy="2598228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0006294-CD24-7EF7-0C88-A21A22186BFD}"/>
                  </a:ext>
                </a:extLst>
              </p:cNvPr>
              <p:cNvGrpSpPr/>
              <p:nvPr/>
            </p:nvGrpSpPr>
            <p:grpSpPr>
              <a:xfrm>
                <a:off x="4273706" y="1602689"/>
                <a:ext cx="1870062" cy="2598228"/>
                <a:chOff x="4029789" y="1440745"/>
                <a:chExt cx="1870061" cy="2598228"/>
              </a:xfrm>
            </p:grpSpPr>
            <p:pic>
              <p:nvPicPr>
                <p:cNvPr id="67" name="Picture 12" descr="Free vector graphics of Wind turbine">
                  <a:extLst>
                    <a:ext uri="{FF2B5EF4-FFF2-40B4-BE49-F238E27FC236}">
                      <a16:creationId xmlns:a16="http://schemas.microsoft.com/office/drawing/2014/main" id="{0B8E44D9-2C5F-34A6-C1F4-212CD505DF2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2850" t="56375" r="47733" b="3393"/>
                <a:stretch/>
              </p:blipFill>
              <p:spPr bwMode="auto">
                <a:xfrm flipH="1">
                  <a:off x="4297483" y="2977923"/>
                  <a:ext cx="114225" cy="104347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8" name="Picture 12" descr="Free vector graphics of Wind turbine">
                  <a:extLst>
                    <a:ext uri="{FF2B5EF4-FFF2-40B4-BE49-F238E27FC236}">
                      <a16:creationId xmlns:a16="http://schemas.microsoft.com/office/drawing/2014/main" id="{68FF5438-4A8A-ACFC-00E7-2BFFE850BF8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2850" t="56375" r="47733" b="3393"/>
                <a:stretch/>
              </p:blipFill>
              <p:spPr bwMode="auto">
                <a:xfrm flipH="1">
                  <a:off x="5587878" y="2995504"/>
                  <a:ext cx="114224" cy="104346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1D6F613A-95A2-7F80-0D53-6B40BE24B147}"/>
                    </a:ext>
                  </a:extLst>
                </p:cNvPr>
                <p:cNvGrpSpPr/>
                <p:nvPr/>
              </p:nvGrpSpPr>
              <p:grpSpPr>
                <a:xfrm>
                  <a:off x="4029789" y="1440745"/>
                  <a:ext cx="1870061" cy="2389401"/>
                  <a:chOff x="4159336" y="935023"/>
                  <a:chExt cx="1368279" cy="1786932"/>
                </a:xfrm>
              </p:grpSpPr>
              <p:sp>
                <p:nvSpPr>
                  <p:cNvPr id="70" name="Flowchart: Delay 69">
                    <a:extLst>
                      <a:ext uri="{FF2B5EF4-FFF2-40B4-BE49-F238E27FC236}">
                        <a16:creationId xmlns:a16="http://schemas.microsoft.com/office/drawing/2014/main" id="{728CBEB7-3DA6-A843-693B-5953646E0A9B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4354772" y="739587"/>
                    <a:ext cx="974458" cy="1365330"/>
                  </a:xfrm>
                  <a:prstGeom prst="flowChartDelay">
                    <a:avLst/>
                  </a:prstGeom>
                  <a:solidFill>
                    <a:srgbClr val="FFFFFF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t-IT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Tenorite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1" name="Flowchart: Delay 70">
                    <a:extLst>
                      <a:ext uri="{FF2B5EF4-FFF2-40B4-BE49-F238E27FC236}">
                        <a16:creationId xmlns:a16="http://schemas.microsoft.com/office/drawing/2014/main" id="{F1AC9A1B-5033-8EBB-1A40-408BFD0E0F13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4357722" y="1552062"/>
                    <a:ext cx="974458" cy="1365328"/>
                  </a:xfrm>
                  <a:prstGeom prst="flowChartDelay">
                    <a:avLst/>
                  </a:prstGeom>
                  <a:solidFill>
                    <a:srgbClr val="FFFFFF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t-IT" sz="14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5B9BD5"/>
                      </a:solidFill>
                      <a:effectLst/>
                      <a:uLnTx/>
                      <a:uFillTx/>
                      <a:latin typeface="Tenorite"/>
                      <a:ea typeface="+mn-ea"/>
                      <a:cs typeface="+mn-cs"/>
                    </a:endParaRPr>
                  </a:p>
                </p:txBody>
              </p:sp>
            </p:grpSp>
          </p:grp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21C748FA-2364-2BC4-0E3F-DE8325E0A198}"/>
                  </a:ext>
                </a:extLst>
              </p:cNvPr>
              <p:cNvCxnSpPr>
                <a:stCxn id="70" idx="0"/>
                <a:endCxn id="70" idx="2"/>
              </p:cNvCxnSpPr>
              <p:nvPr/>
            </p:nvCxnSpPr>
            <p:spPr>
              <a:xfrm>
                <a:off x="4273704" y="2254190"/>
                <a:ext cx="1866032" cy="0"/>
              </a:xfrm>
              <a:prstGeom prst="line">
                <a:avLst/>
              </a:prstGeom>
              <a:noFill/>
              <a:ln w="57150" cap="flat" cmpd="sng" algn="ctr">
                <a:solidFill>
                  <a:srgbClr val="7F7F7F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E0F9AB0F-8B54-8A3C-E1F3-5E9237721065}"/>
                  </a:ext>
                </a:extLst>
              </p:cNvPr>
              <p:cNvCxnSpPr>
                <a:cxnSpLocks/>
                <a:stCxn id="71" idx="2"/>
                <a:endCxn id="71" idx="0"/>
              </p:cNvCxnSpPr>
              <p:nvPr/>
            </p:nvCxnSpPr>
            <p:spPr>
              <a:xfrm>
                <a:off x="4277739" y="3340590"/>
                <a:ext cx="1866027" cy="0"/>
              </a:xfrm>
              <a:prstGeom prst="line">
                <a:avLst/>
              </a:prstGeom>
              <a:noFill/>
              <a:ln w="57150" cap="flat" cmpd="sng" algn="ctr">
                <a:solidFill>
                  <a:srgbClr val="7F7F7F"/>
                </a:solidFill>
                <a:prstDash val="solid"/>
                <a:miter lim="800000"/>
              </a:ln>
              <a:effectLst/>
            </p:spPr>
          </p:cxn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A2194BD7-6783-2F48-FE0D-25743C4D9B75}"/>
                  </a:ext>
                </a:extLst>
              </p:cNvPr>
              <p:cNvSpPr txBox="1"/>
              <p:nvPr/>
            </p:nvSpPr>
            <p:spPr>
              <a:xfrm>
                <a:off x="4366891" y="2626984"/>
                <a:ext cx="1934087" cy="6775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5B9BD5"/>
                    </a:solidFill>
                    <a:effectLst/>
                    <a:uLnTx/>
                    <a:uFillTx/>
                    <a:latin typeface="Aharoni" panose="02010803020104030203" pitchFamily="2" charset="-79"/>
                    <a:cs typeface="Aharoni" panose="02010803020104030203" pitchFamily="2" charset="-79"/>
                  </a:rPr>
                  <a:t>H</a:t>
                </a:r>
                <a:r>
                  <a:rPr kumimoji="0" lang="it-IT" sz="1800" b="1" i="0" u="none" strike="noStrike" kern="0" cap="none" spc="0" normalizeH="0" baseline="-25000" noProof="0" dirty="0">
                    <a:ln>
                      <a:noFill/>
                    </a:ln>
                    <a:solidFill>
                      <a:srgbClr val="5B9BD5"/>
                    </a:solidFill>
                    <a:effectLst/>
                    <a:uLnTx/>
                    <a:uFillTx/>
                    <a:latin typeface="Aharoni" panose="02010803020104030203" pitchFamily="2" charset="-79"/>
                    <a:cs typeface="Aharoni" panose="02010803020104030203" pitchFamily="2" charset="-79"/>
                  </a:rPr>
                  <a:t>2</a:t>
                </a:r>
                <a:r>
                  <a:rPr kumimoji="0" lang="it-IT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5B9BD5"/>
                    </a:solidFill>
                    <a:effectLst/>
                    <a:uLnTx/>
                    <a:uFillTx/>
                    <a:latin typeface="Aharoni" panose="02010803020104030203" pitchFamily="2" charset="-79"/>
                    <a:cs typeface="Aharoni" panose="02010803020104030203" pitchFamily="2" charset="-79"/>
                  </a:rPr>
                  <a:t> TANK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t-IT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haroni" panose="02010803020104030203" pitchFamily="2" charset="-79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61" name="Moon 60">
              <a:extLst>
                <a:ext uri="{FF2B5EF4-FFF2-40B4-BE49-F238E27FC236}">
                  <a16:creationId xmlns:a16="http://schemas.microsoft.com/office/drawing/2014/main" id="{89702E10-9389-58E5-0805-48324D317B80}"/>
                </a:ext>
              </a:extLst>
            </p:cNvPr>
            <p:cNvSpPr/>
            <p:nvPr/>
          </p:nvSpPr>
          <p:spPr>
            <a:xfrm rot="7294059">
              <a:off x="11590061" y="4469922"/>
              <a:ext cx="245247" cy="773114"/>
            </a:xfrm>
            <a:prstGeom prst="moon">
              <a:avLst>
                <a:gd name="adj" fmla="val 50000"/>
              </a:avLst>
            </a:prstGeom>
            <a:solidFill>
              <a:srgbClr val="BEBEB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norite"/>
                <a:ea typeface="+mn-ea"/>
                <a:cs typeface="+mn-cs"/>
              </a:endParaRPr>
            </a:p>
          </p:txBody>
        </p:sp>
        <p:sp>
          <p:nvSpPr>
            <p:cNvPr id="62" name="Moon 61">
              <a:extLst>
                <a:ext uri="{FF2B5EF4-FFF2-40B4-BE49-F238E27FC236}">
                  <a16:creationId xmlns:a16="http://schemas.microsoft.com/office/drawing/2014/main" id="{65FCB06B-389C-DFD0-DF07-374025CCF3CD}"/>
                </a:ext>
              </a:extLst>
            </p:cNvPr>
            <p:cNvSpPr/>
            <p:nvPr/>
          </p:nvSpPr>
          <p:spPr>
            <a:xfrm rot="7294059" flipH="1" flipV="1">
              <a:off x="11206866" y="6256063"/>
              <a:ext cx="245247" cy="773114"/>
            </a:xfrm>
            <a:prstGeom prst="moon">
              <a:avLst>
                <a:gd name="adj" fmla="val 50000"/>
              </a:avLst>
            </a:prstGeom>
            <a:solidFill>
              <a:srgbClr val="BEBEB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norite"/>
                <a:ea typeface="+mn-ea"/>
                <a:cs typeface="+mn-cs"/>
              </a:endParaRP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2BA27071-B502-4561-7046-150F6F8A25A7}"/>
              </a:ext>
            </a:extLst>
          </p:cNvPr>
          <p:cNvGrpSpPr/>
          <p:nvPr/>
        </p:nvGrpSpPr>
        <p:grpSpPr>
          <a:xfrm flipH="1">
            <a:off x="4908618" y="1250923"/>
            <a:ext cx="2560796" cy="1549052"/>
            <a:chOff x="294691" y="3490595"/>
            <a:chExt cx="2167227" cy="1427392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4676EF81-DAC7-B809-512D-6597A60567EB}"/>
                </a:ext>
              </a:extLst>
            </p:cNvPr>
            <p:cNvGrpSpPr/>
            <p:nvPr/>
          </p:nvGrpSpPr>
          <p:grpSpPr>
            <a:xfrm>
              <a:off x="602390" y="3490595"/>
              <a:ext cx="1859528" cy="979224"/>
              <a:chOff x="3899501" y="3576948"/>
              <a:chExt cx="5784135" cy="3116084"/>
            </a:xfrm>
          </p:grpSpPr>
          <p:pic>
            <p:nvPicPr>
              <p:cNvPr id="79" name="Picture 12" descr="Free vector graphics of Wind turbine">
                <a:extLst>
                  <a:ext uri="{FF2B5EF4-FFF2-40B4-BE49-F238E27FC236}">
                    <a16:creationId xmlns:a16="http://schemas.microsoft.com/office/drawing/2014/main" id="{485B0FE4-2CD5-86F3-A1BC-76BD3D0998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6570"/>
              <a:stretch/>
            </p:blipFill>
            <p:spPr bwMode="auto">
              <a:xfrm>
                <a:off x="3899501" y="4670633"/>
                <a:ext cx="1596410" cy="7480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0" name="Picture 12" descr="Free vector graphics of Wind turbine">
                <a:extLst>
                  <a:ext uri="{FF2B5EF4-FFF2-40B4-BE49-F238E27FC236}">
                    <a16:creationId xmlns:a16="http://schemas.microsoft.com/office/drawing/2014/main" id="{690797AB-B992-5704-E804-A8E182836FD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6570"/>
              <a:stretch/>
            </p:blipFill>
            <p:spPr bwMode="auto">
              <a:xfrm>
                <a:off x="7554807" y="5944955"/>
                <a:ext cx="1596410" cy="7480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1" name="Picture 12" descr="Free vector graphics of Wind turbine">
                <a:extLst>
                  <a:ext uri="{FF2B5EF4-FFF2-40B4-BE49-F238E27FC236}">
                    <a16:creationId xmlns:a16="http://schemas.microsoft.com/office/drawing/2014/main" id="{9F954A64-77FF-D8E6-6D98-B5D0AF8F285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6570"/>
              <a:stretch/>
            </p:blipFill>
            <p:spPr bwMode="auto">
              <a:xfrm>
                <a:off x="8087226" y="4730530"/>
                <a:ext cx="1596410" cy="7480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2" name="Picture 14" descr="Free vector graphics of Electricity">
                <a:extLst>
                  <a:ext uri="{FF2B5EF4-FFF2-40B4-BE49-F238E27FC236}">
                    <a16:creationId xmlns:a16="http://schemas.microsoft.com/office/drawing/2014/main" id="{0304AEC2-765B-0F95-054C-3A32DD2122F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7465513">
                <a:off x="5623133" y="2483266"/>
                <a:ext cx="2187369" cy="43747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8851AAA2-E6C0-59B7-8E95-CB409754166F}"/>
                </a:ext>
              </a:extLst>
            </p:cNvPr>
            <p:cNvGrpSpPr/>
            <p:nvPr/>
          </p:nvGrpSpPr>
          <p:grpSpPr>
            <a:xfrm>
              <a:off x="294691" y="3938763"/>
              <a:ext cx="1859528" cy="979224"/>
              <a:chOff x="3899501" y="3576949"/>
              <a:chExt cx="5784135" cy="3116083"/>
            </a:xfrm>
          </p:grpSpPr>
          <p:pic>
            <p:nvPicPr>
              <p:cNvPr id="75" name="Picture 12" descr="Free vector graphics of Wind turbine">
                <a:extLst>
                  <a:ext uri="{FF2B5EF4-FFF2-40B4-BE49-F238E27FC236}">
                    <a16:creationId xmlns:a16="http://schemas.microsoft.com/office/drawing/2014/main" id="{1ED21285-765B-E7A0-2E5C-7792022D01B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6570"/>
              <a:stretch/>
            </p:blipFill>
            <p:spPr bwMode="auto">
              <a:xfrm>
                <a:off x="3899501" y="4670633"/>
                <a:ext cx="1596410" cy="7480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6" name="Picture 12" descr="Free vector graphics of Wind turbine">
                <a:extLst>
                  <a:ext uri="{FF2B5EF4-FFF2-40B4-BE49-F238E27FC236}">
                    <a16:creationId xmlns:a16="http://schemas.microsoft.com/office/drawing/2014/main" id="{5F01F18F-A545-465E-F68F-FDFD167684E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6570"/>
              <a:stretch/>
            </p:blipFill>
            <p:spPr bwMode="auto">
              <a:xfrm>
                <a:off x="7554807" y="5944955"/>
                <a:ext cx="1596410" cy="7480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7" name="Picture 12" descr="Free vector graphics of Wind turbine">
                <a:extLst>
                  <a:ext uri="{FF2B5EF4-FFF2-40B4-BE49-F238E27FC236}">
                    <a16:creationId xmlns:a16="http://schemas.microsoft.com/office/drawing/2014/main" id="{264CED09-EEC7-83BD-15A3-1525006C158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6570"/>
              <a:stretch/>
            </p:blipFill>
            <p:spPr bwMode="auto">
              <a:xfrm>
                <a:off x="8087226" y="4730530"/>
                <a:ext cx="1596410" cy="7480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8" name="Picture 14" descr="Free vector graphics of Electricity">
                <a:extLst>
                  <a:ext uri="{FF2B5EF4-FFF2-40B4-BE49-F238E27FC236}">
                    <a16:creationId xmlns:a16="http://schemas.microsoft.com/office/drawing/2014/main" id="{FF07EB83-01EC-8824-4F57-C4050B502AC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7465513">
                <a:off x="5623132" y="2483266"/>
                <a:ext cx="2187367" cy="43747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83" name="Picture 16" descr="Free vector graphics of Medium percent">
            <a:extLst>
              <a:ext uri="{FF2B5EF4-FFF2-40B4-BE49-F238E27FC236}">
                <a16:creationId xmlns:a16="http://schemas.microsoft.com/office/drawing/2014/main" id="{0B028C9B-497E-2150-9903-B8B31AAB62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935" y="3086351"/>
            <a:ext cx="680017" cy="979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4" name="Connector: Elbow 83">
            <a:extLst>
              <a:ext uri="{FF2B5EF4-FFF2-40B4-BE49-F238E27FC236}">
                <a16:creationId xmlns:a16="http://schemas.microsoft.com/office/drawing/2014/main" id="{7BC4F41D-7451-E05D-097E-5B863C6A228D}"/>
              </a:ext>
            </a:extLst>
          </p:cNvPr>
          <p:cNvCxnSpPr>
            <a:cxnSpLocks/>
            <a:stCxn id="83" idx="3"/>
            <a:endCxn id="52" idx="2"/>
          </p:cNvCxnSpPr>
          <p:nvPr/>
        </p:nvCxnSpPr>
        <p:spPr>
          <a:xfrm>
            <a:off x="6347952" y="3575963"/>
            <a:ext cx="149676" cy="12700"/>
          </a:xfrm>
          <a:prstGeom prst="bentConnector3">
            <a:avLst>
              <a:gd name="adj1" fmla="val 50000"/>
            </a:avLst>
          </a:prstGeom>
          <a:noFill/>
          <a:ln w="28575" cap="flat" cmpd="sng" algn="ctr">
            <a:solidFill>
              <a:srgbClr val="FFC000">
                <a:lumMod val="40000"/>
                <a:lumOff val="60000"/>
              </a:srgb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85" name="Connector: Elbow 84">
            <a:extLst>
              <a:ext uri="{FF2B5EF4-FFF2-40B4-BE49-F238E27FC236}">
                <a16:creationId xmlns:a16="http://schemas.microsoft.com/office/drawing/2014/main" id="{6227186A-7701-5976-5F9C-52EAEAFC3DBF}"/>
              </a:ext>
            </a:extLst>
          </p:cNvPr>
          <p:cNvCxnSpPr>
            <a:cxnSpLocks/>
            <a:endCxn id="83" idx="0"/>
          </p:cNvCxnSpPr>
          <p:nvPr/>
        </p:nvCxnSpPr>
        <p:spPr>
          <a:xfrm rot="5400000">
            <a:off x="5894415" y="2411680"/>
            <a:ext cx="788201" cy="561141"/>
          </a:xfrm>
          <a:prstGeom prst="bentConnector3">
            <a:avLst>
              <a:gd name="adj1" fmla="val 50000"/>
            </a:avLst>
          </a:prstGeom>
          <a:noFill/>
          <a:ln w="28575" cap="flat" cmpd="sng" algn="ctr">
            <a:solidFill>
              <a:srgbClr val="FFC000">
                <a:lumMod val="40000"/>
                <a:lumOff val="60000"/>
              </a:srgb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86" name="Connector: Elbow 85">
            <a:extLst>
              <a:ext uri="{FF2B5EF4-FFF2-40B4-BE49-F238E27FC236}">
                <a16:creationId xmlns:a16="http://schemas.microsoft.com/office/drawing/2014/main" id="{BEF5863F-431D-B22A-D2D2-70E690E43330}"/>
              </a:ext>
            </a:extLst>
          </p:cNvPr>
          <p:cNvCxnSpPr>
            <a:cxnSpLocks/>
            <a:endCxn id="71" idx="3"/>
          </p:cNvCxnSpPr>
          <p:nvPr/>
        </p:nvCxnSpPr>
        <p:spPr>
          <a:xfrm>
            <a:off x="8091576" y="3075710"/>
            <a:ext cx="1094599" cy="899514"/>
          </a:xfrm>
          <a:prstGeom prst="bentConnector4">
            <a:avLst>
              <a:gd name="adj1" fmla="val 21611"/>
              <a:gd name="adj2" fmla="val 125414"/>
            </a:avLst>
          </a:prstGeom>
          <a:noFill/>
          <a:ln w="28575" cap="flat" cmpd="sng" algn="ctr">
            <a:solidFill>
              <a:srgbClr val="70AD47">
                <a:lumMod val="50000"/>
              </a:srgbClr>
            </a:solidFill>
            <a:prstDash val="dash"/>
            <a:miter lim="800000"/>
            <a:tailEnd type="triangle"/>
          </a:ln>
          <a:effectLst/>
        </p:spPr>
      </p:cxnSp>
      <p:cxnSp>
        <p:nvCxnSpPr>
          <p:cNvPr id="88" name="Connector: Elbow 87">
            <a:extLst>
              <a:ext uri="{FF2B5EF4-FFF2-40B4-BE49-F238E27FC236}">
                <a16:creationId xmlns:a16="http://schemas.microsoft.com/office/drawing/2014/main" id="{0CAFA6DF-90C9-7DEE-3124-D2ACC47335C4}"/>
              </a:ext>
            </a:extLst>
          </p:cNvPr>
          <p:cNvCxnSpPr>
            <a:cxnSpLocks/>
            <a:stCxn id="71" idx="0"/>
            <a:endCxn id="57" idx="6"/>
          </p:cNvCxnSpPr>
          <p:nvPr/>
        </p:nvCxnSpPr>
        <p:spPr>
          <a:xfrm flipV="1">
            <a:off x="9768233" y="2529125"/>
            <a:ext cx="1471651" cy="824601"/>
          </a:xfrm>
          <a:prstGeom prst="bentConnector3">
            <a:avLst>
              <a:gd name="adj1" fmla="val 115534"/>
            </a:avLst>
          </a:prstGeom>
          <a:noFill/>
          <a:ln w="28575" cap="flat" cmpd="sng" algn="ctr">
            <a:solidFill>
              <a:srgbClr val="C00000"/>
            </a:solidFill>
            <a:prstDash val="dash"/>
            <a:miter lim="800000"/>
            <a:tailEnd type="triangle"/>
          </a:ln>
          <a:effectLst/>
        </p:spPr>
      </p:cxnSp>
      <p:cxnSp>
        <p:nvCxnSpPr>
          <p:cNvPr id="89" name="Connector: Elbow 88">
            <a:extLst>
              <a:ext uri="{FF2B5EF4-FFF2-40B4-BE49-F238E27FC236}">
                <a16:creationId xmlns:a16="http://schemas.microsoft.com/office/drawing/2014/main" id="{1153C260-7F4E-1EBE-9307-53B980972FF0}"/>
              </a:ext>
            </a:extLst>
          </p:cNvPr>
          <p:cNvCxnSpPr>
            <a:cxnSpLocks/>
            <a:stCxn id="70" idx="0"/>
            <a:endCxn id="54" idx="2"/>
          </p:cNvCxnSpPr>
          <p:nvPr/>
        </p:nvCxnSpPr>
        <p:spPr>
          <a:xfrm rot="10800000" flipH="1">
            <a:off x="8601600" y="1326951"/>
            <a:ext cx="1293933" cy="990403"/>
          </a:xfrm>
          <a:prstGeom prst="bentConnector3">
            <a:avLst>
              <a:gd name="adj1" fmla="val -20715"/>
            </a:avLst>
          </a:prstGeom>
          <a:noFill/>
          <a:ln w="28575" cap="flat" cmpd="sng" algn="ctr">
            <a:solidFill>
              <a:sysClr val="window" lastClr="FFFFFF"/>
            </a:solidFill>
            <a:prstDash val="dash"/>
            <a:miter lim="800000"/>
            <a:tailEnd type="triangle"/>
          </a:ln>
          <a:effectLst/>
        </p:spPr>
      </p:cxnSp>
      <p:pic>
        <p:nvPicPr>
          <p:cNvPr id="96" name="Graphic 95" descr="Processor with solid fill">
            <a:extLst>
              <a:ext uri="{FF2B5EF4-FFF2-40B4-BE49-F238E27FC236}">
                <a16:creationId xmlns:a16="http://schemas.microsoft.com/office/drawing/2014/main" id="{484806A1-80B0-9CBC-C630-ADC3626475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095784" y="4674967"/>
            <a:ext cx="526989" cy="526989"/>
          </a:xfrm>
          <a:prstGeom prst="rect">
            <a:avLst/>
          </a:prstGeom>
        </p:spPr>
      </p:pic>
      <p:pic>
        <p:nvPicPr>
          <p:cNvPr id="98" name="Graphic 97" descr="Laptop with solid fill">
            <a:extLst>
              <a:ext uri="{FF2B5EF4-FFF2-40B4-BE49-F238E27FC236}">
                <a16:creationId xmlns:a16="http://schemas.microsoft.com/office/drawing/2014/main" id="{794D0C97-3AB0-73DA-1C8B-2D4E37FE3F6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509702" y="5177854"/>
            <a:ext cx="1760107" cy="1760107"/>
          </a:xfrm>
          <a:prstGeom prst="rect">
            <a:avLst/>
          </a:prstGeom>
        </p:spPr>
      </p:pic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C66EB00B-E101-DF33-70C0-D1E0649E5393}"/>
              </a:ext>
            </a:extLst>
          </p:cNvPr>
          <p:cNvCxnSpPr>
            <a:stCxn id="50" idx="2"/>
            <a:endCxn id="96" idx="0"/>
          </p:cNvCxnSpPr>
          <p:nvPr/>
        </p:nvCxnSpPr>
        <p:spPr>
          <a:xfrm flipH="1">
            <a:off x="8359279" y="4332817"/>
            <a:ext cx="1" cy="342150"/>
          </a:xfrm>
          <a:prstGeom prst="straightConnector1">
            <a:avLst/>
          </a:prstGeom>
          <a:ln w="12700">
            <a:solidFill>
              <a:srgbClr val="00206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748C24F9-E2AF-6F30-CA29-31D45C3F1FD9}"/>
              </a:ext>
            </a:extLst>
          </p:cNvPr>
          <p:cNvCxnSpPr>
            <a:cxnSpLocks/>
          </p:cNvCxnSpPr>
          <p:nvPr/>
        </p:nvCxnSpPr>
        <p:spPr>
          <a:xfrm flipH="1">
            <a:off x="8359277" y="5191625"/>
            <a:ext cx="1" cy="340630"/>
          </a:xfrm>
          <a:prstGeom prst="straightConnector1">
            <a:avLst/>
          </a:prstGeom>
          <a:ln w="12700">
            <a:solidFill>
              <a:srgbClr val="00206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7E6B44D-BB37-42D6-32D1-1437CE76947E}"/>
              </a:ext>
            </a:extLst>
          </p:cNvPr>
          <p:cNvSpPr txBox="1"/>
          <p:nvPr/>
        </p:nvSpPr>
        <p:spPr>
          <a:xfrm flipH="1">
            <a:off x="1125756" y="2161122"/>
            <a:ext cx="331730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007434"/>
                </a:solidFill>
              </a:rPr>
              <a:t>Integrazione</a:t>
            </a:r>
            <a:r>
              <a:rPr lang="en-US" sz="2000" b="1" dirty="0">
                <a:solidFill>
                  <a:srgbClr val="007434"/>
                </a:solidFill>
              </a:rPr>
              <a:t> di:</a:t>
            </a:r>
          </a:p>
          <a:p>
            <a:endParaRPr lang="en-US" sz="2000" b="1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rgbClr val="007434"/>
                </a:solidFill>
              </a:rPr>
              <a:t>Energia</a:t>
            </a:r>
            <a:r>
              <a:rPr lang="en-US" sz="2000" b="1" dirty="0">
                <a:solidFill>
                  <a:srgbClr val="007434"/>
                </a:solidFill>
              </a:rPr>
              <a:t> </a:t>
            </a:r>
            <a:r>
              <a:rPr lang="en-US" sz="2000" b="1" dirty="0" err="1">
                <a:solidFill>
                  <a:srgbClr val="007434"/>
                </a:solidFill>
              </a:rPr>
              <a:t>rinnovabile</a:t>
            </a:r>
            <a:endParaRPr lang="en-US" sz="2000" b="1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rgbClr val="007434"/>
                </a:solidFill>
              </a:rPr>
              <a:t>Accumulo</a:t>
            </a:r>
            <a:r>
              <a:rPr lang="en-US" sz="2000" dirty="0">
                <a:solidFill>
                  <a:srgbClr val="007434"/>
                </a:solidFill>
              </a:rPr>
              <a:t> e </a:t>
            </a:r>
            <a:r>
              <a:rPr lang="en-US" sz="2000" dirty="0" err="1">
                <a:solidFill>
                  <a:srgbClr val="007434"/>
                </a:solidFill>
              </a:rPr>
              <a:t>utenze</a:t>
            </a:r>
            <a:r>
              <a:rPr lang="en-US" sz="2000" dirty="0">
                <a:solidFill>
                  <a:srgbClr val="007434"/>
                </a:solidFill>
              </a:rPr>
              <a:t> ad </a:t>
            </a:r>
          </a:p>
          <a:p>
            <a:r>
              <a:rPr lang="en-US" sz="2000" dirty="0">
                <a:solidFill>
                  <a:srgbClr val="007434"/>
                </a:solidFill>
              </a:rPr>
              <a:t>     </a:t>
            </a:r>
            <a:r>
              <a:rPr lang="en-US" sz="2000" dirty="0" err="1">
                <a:solidFill>
                  <a:srgbClr val="007434"/>
                </a:solidFill>
              </a:rPr>
              <a:t>idrogeno</a:t>
            </a:r>
            <a:endParaRPr lang="en-US" sz="2000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rgbClr val="C00000"/>
                </a:solidFill>
              </a:rPr>
              <a:t>Hw</a:t>
            </a:r>
            <a:r>
              <a:rPr lang="en-US" sz="2000" b="1" dirty="0">
                <a:solidFill>
                  <a:srgbClr val="C00000"/>
                </a:solidFill>
              </a:rPr>
              <a:t>/</a:t>
            </a:r>
            <a:r>
              <a:rPr lang="en-US" sz="2000" b="1" dirty="0" err="1">
                <a:solidFill>
                  <a:srgbClr val="C00000"/>
                </a:solidFill>
              </a:rPr>
              <a:t>Sw</a:t>
            </a:r>
            <a:r>
              <a:rPr lang="en-US" sz="2000" b="1" dirty="0">
                <a:solidFill>
                  <a:srgbClr val="C00000"/>
                </a:solidFill>
              </a:rPr>
              <a:t> </a:t>
            </a:r>
            <a:r>
              <a:rPr lang="en-US" sz="2000" b="1" dirty="0" err="1">
                <a:solidFill>
                  <a:srgbClr val="C00000"/>
                </a:solidFill>
              </a:rPr>
              <a:t>ottimizzazione</a:t>
            </a:r>
            <a:r>
              <a:rPr lang="en-US" sz="2000" b="1" dirty="0">
                <a:solidFill>
                  <a:srgbClr val="C00000"/>
                </a:solidFill>
              </a:rPr>
              <a:t> </a:t>
            </a:r>
          </a:p>
          <a:p>
            <a:r>
              <a:rPr lang="en-US" sz="2000" dirty="0">
                <a:solidFill>
                  <a:srgbClr val="C00000"/>
                </a:solidFill>
              </a:rPr>
              <a:t>     </a:t>
            </a:r>
            <a:r>
              <a:rPr lang="en-US" sz="2000" dirty="0" err="1">
                <a:solidFill>
                  <a:srgbClr val="C00000"/>
                </a:solidFill>
              </a:rPr>
              <a:t>impianto</a:t>
            </a:r>
            <a:endParaRPr lang="en-US" sz="2000" dirty="0">
              <a:solidFill>
                <a:srgbClr val="C00000"/>
              </a:solidFill>
            </a:endParaRPr>
          </a:p>
        </p:txBody>
      </p:sp>
      <p:pic>
        <p:nvPicPr>
          <p:cNvPr id="7" name="Picture 2" descr="House Home Building - Free vector graphic on Pixabay">
            <a:extLst>
              <a:ext uri="{FF2B5EF4-FFF2-40B4-BE49-F238E27FC236}">
                <a16:creationId xmlns:a16="http://schemas.microsoft.com/office/drawing/2014/main" id="{47F13FE4-03E7-44A9-DE68-B6274B8207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986138" y="4337092"/>
            <a:ext cx="1282459" cy="1088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Free vector graphics of Industry">
            <a:extLst>
              <a:ext uri="{FF2B5EF4-FFF2-40B4-BE49-F238E27FC236}">
                <a16:creationId xmlns:a16="http://schemas.microsoft.com/office/drawing/2014/main" id="{BC7D0402-B56C-3883-10F7-CFA8B54B1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0723" y="5622272"/>
            <a:ext cx="1417129" cy="974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046EFC1-B0CF-24A5-5ECA-78D01E7DA7D2}"/>
              </a:ext>
            </a:extLst>
          </p:cNvPr>
          <p:cNvSpPr txBox="1"/>
          <p:nvPr/>
        </p:nvSpPr>
        <p:spPr>
          <a:xfrm>
            <a:off x="1178761" y="5543316"/>
            <a:ext cx="2021639" cy="923330"/>
          </a:xfrm>
          <a:prstGeom prst="rect">
            <a:avLst/>
          </a:prstGeom>
          <a:noFill/>
          <a:ln w="38100">
            <a:solidFill>
              <a:srgbClr val="007434"/>
            </a:solidFill>
          </a:ln>
        </p:spPr>
        <p:txBody>
          <a:bodyPr wrap="square">
            <a:spAutoFit/>
          </a:bodyPr>
          <a:lstStyle/>
          <a:p>
            <a:r>
              <a:rPr lang="en-US" sz="1800" b="1" dirty="0" err="1">
                <a:solidFill>
                  <a:srgbClr val="007434"/>
                </a:solidFill>
              </a:rPr>
              <a:t>Applicazione</a:t>
            </a:r>
            <a:r>
              <a:rPr lang="en-US" sz="1800" b="1" dirty="0">
                <a:solidFill>
                  <a:srgbClr val="007434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rgbClr val="007434"/>
                </a:solidFill>
              </a:rPr>
              <a:t>Residenziale</a:t>
            </a:r>
            <a:endParaRPr lang="en-US" sz="1800" dirty="0">
              <a:solidFill>
                <a:srgbClr val="0074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7434"/>
                </a:solidFill>
              </a:rPr>
              <a:t>PMI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7E2628-C1C6-76A3-7A1E-689EE703D3E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986386" y="5759951"/>
            <a:ext cx="806737" cy="435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79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Rectangle 251">
            <a:extLst>
              <a:ext uri="{FF2B5EF4-FFF2-40B4-BE49-F238E27FC236}">
                <a16:creationId xmlns:a16="http://schemas.microsoft.com/office/drawing/2014/main" id="{79E7306D-43E1-74E8-AD23-6D26B18F1503}"/>
              </a:ext>
            </a:extLst>
          </p:cNvPr>
          <p:cNvSpPr/>
          <p:nvPr/>
        </p:nvSpPr>
        <p:spPr>
          <a:xfrm>
            <a:off x="311390" y="1869989"/>
            <a:ext cx="11625016" cy="4471678"/>
          </a:xfrm>
          <a:prstGeom prst="rect">
            <a:avLst/>
          </a:prstGeom>
          <a:solidFill>
            <a:srgbClr val="00743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EF6F8E-09B4-2998-CD71-8D759ABBF5E5}"/>
              </a:ext>
            </a:extLst>
          </p:cNvPr>
          <p:cNvSpPr txBox="1"/>
          <p:nvPr/>
        </p:nvSpPr>
        <p:spPr>
          <a:xfrm>
            <a:off x="-79908" y="1008590"/>
            <a:ext cx="5536062" cy="915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PROGETTAZIONE &amp; MANUTENZIONE</a:t>
            </a:r>
          </a:p>
        </p:txBody>
      </p:sp>
      <p:pic>
        <p:nvPicPr>
          <p:cNvPr id="96" name="Graphic 95" descr="Processor with solid fill">
            <a:extLst>
              <a:ext uri="{FF2B5EF4-FFF2-40B4-BE49-F238E27FC236}">
                <a16:creationId xmlns:a16="http://schemas.microsoft.com/office/drawing/2014/main" id="{484806A1-80B0-9CBC-C630-ADC3626475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30975" y="2493969"/>
            <a:ext cx="1870061" cy="1870061"/>
          </a:xfrm>
          <a:prstGeom prst="rect">
            <a:avLst/>
          </a:prstGeom>
        </p:spPr>
      </p:pic>
      <p:pic>
        <p:nvPicPr>
          <p:cNvPr id="98" name="Graphic 97" descr="Laptop with solid fill">
            <a:extLst>
              <a:ext uri="{FF2B5EF4-FFF2-40B4-BE49-F238E27FC236}">
                <a16:creationId xmlns:a16="http://schemas.microsoft.com/office/drawing/2014/main" id="{794D0C97-3AB0-73DA-1C8B-2D4E37FE3F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64477" y="1739532"/>
            <a:ext cx="3171928" cy="317192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DAE8770-EBBF-9432-1AE9-7E025DBEA028}"/>
              </a:ext>
            </a:extLst>
          </p:cNvPr>
          <p:cNvSpPr txBox="1"/>
          <p:nvPr/>
        </p:nvSpPr>
        <p:spPr>
          <a:xfrm>
            <a:off x="4303075" y="1009384"/>
            <a:ext cx="3313164" cy="915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HARDWARE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C240574-C034-AD7B-6B23-D9663A282E09}"/>
              </a:ext>
            </a:extLst>
          </p:cNvPr>
          <p:cNvSpPr txBox="1"/>
          <p:nvPr/>
        </p:nvSpPr>
        <p:spPr>
          <a:xfrm>
            <a:off x="7864739" y="1012725"/>
            <a:ext cx="4172678" cy="915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SW CONTROLLO OTTIMO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222A53B-D287-B3F9-E649-C94E202C350B}"/>
              </a:ext>
            </a:extLst>
          </p:cNvPr>
          <p:cNvSpPr txBox="1"/>
          <p:nvPr/>
        </p:nvSpPr>
        <p:spPr>
          <a:xfrm>
            <a:off x="-1099529" y="169225"/>
            <a:ext cx="5171995" cy="915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rgbClr val="007434"/>
                </a:solidFill>
                <a:latin typeface="+mj-lt"/>
                <a:ea typeface="+mj-ea"/>
                <a:cs typeface="+mj-cs"/>
              </a:rPr>
              <a:t>BUSINESS MODEL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8CD903F-3249-576B-B1A0-E6AFD2DA4E91}"/>
              </a:ext>
            </a:extLst>
          </p:cNvPr>
          <p:cNvSpPr txBox="1"/>
          <p:nvPr/>
        </p:nvSpPr>
        <p:spPr>
          <a:xfrm>
            <a:off x="471658" y="4789261"/>
            <a:ext cx="41642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</a:rPr>
              <a:t>Dimensionamento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impianto</a:t>
            </a:r>
            <a:r>
              <a:rPr lang="en-US" b="1" dirty="0">
                <a:solidFill>
                  <a:schemeClr val="bg1"/>
                </a:solidFill>
              </a:rPr>
              <a:t> (&lt;150 kW)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</a:rPr>
              <a:t>Certificazioni</a:t>
            </a:r>
            <a:r>
              <a:rPr lang="en-US" dirty="0">
                <a:solidFill>
                  <a:schemeClr val="bg1"/>
                </a:solidFill>
              </a:rPr>
              <a:t> safety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</a:rPr>
              <a:t>Manutenzione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periodica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8D8D08D-0678-86CC-039F-E72B93402098}"/>
              </a:ext>
            </a:extLst>
          </p:cNvPr>
          <p:cNvSpPr txBox="1"/>
          <p:nvPr/>
        </p:nvSpPr>
        <p:spPr>
          <a:xfrm>
            <a:off x="5046390" y="4783762"/>
            <a:ext cx="3866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</a:rPr>
              <a:t>Dispositivo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gestione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impianto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7601277-9D23-37AE-689B-8141836CA29D}"/>
              </a:ext>
            </a:extLst>
          </p:cNvPr>
          <p:cNvSpPr txBox="1"/>
          <p:nvPr/>
        </p:nvSpPr>
        <p:spPr>
          <a:xfrm>
            <a:off x="8914657" y="4723988"/>
            <a:ext cx="30239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</a:rPr>
              <a:t>Licenza</a:t>
            </a:r>
            <a:r>
              <a:rPr lang="en-US" b="1" dirty="0">
                <a:solidFill>
                  <a:schemeClr val="bg1"/>
                </a:solidFill>
              </a:rPr>
              <a:t> annua </a:t>
            </a:r>
            <a:r>
              <a:rPr lang="en-US" b="1" dirty="0" err="1">
                <a:solidFill>
                  <a:schemeClr val="bg1"/>
                </a:solidFill>
              </a:rPr>
              <a:t>sw</a:t>
            </a: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Soft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Customer care &amp; help desk</a:t>
            </a:r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A4FFE28D-2C3E-154C-EC3E-07FEA64B2274}"/>
              </a:ext>
            </a:extLst>
          </p:cNvPr>
          <p:cNvSpPr txBox="1"/>
          <p:nvPr/>
        </p:nvSpPr>
        <p:spPr>
          <a:xfrm>
            <a:off x="1143253" y="5756891"/>
            <a:ext cx="28778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err="1">
                <a:solidFill>
                  <a:srgbClr val="007434"/>
                </a:solidFill>
              </a:rPr>
              <a:t>Fino</a:t>
            </a:r>
            <a:r>
              <a:rPr lang="en-US" sz="1600" b="1" i="1" dirty="0">
                <a:solidFill>
                  <a:srgbClr val="007434"/>
                </a:solidFill>
              </a:rPr>
              <a:t> a </a:t>
            </a:r>
            <a:r>
              <a:rPr lang="en-US" sz="3200" b="1" i="1" dirty="0">
                <a:solidFill>
                  <a:srgbClr val="007434"/>
                </a:solidFill>
              </a:rPr>
              <a:t>35000</a:t>
            </a:r>
            <a:r>
              <a:rPr lang="en-US" sz="2800" b="1" i="1" dirty="0">
                <a:solidFill>
                  <a:srgbClr val="007434"/>
                </a:solidFill>
              </a:rPr>
              <a:t> €</a:t>
            </a:r>
          </a:p>
        </p:txBody>
      </p:sp>
      <p:pic>
        <p:nvPicPr>
          <p:cNvPr id="254" name="Picture 253">
            <a:extLst>
              <a:ext uri="{FF2B5EF4-FFF2-40B4-BE49-F238E27FC236}">
                <a16:creationId xmlns:a16="http://schemas.microsoft.com/office/drawing/2014/main" id="{A91C8C42-8C4E-E64F-754D-A73040107C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435" y="1968228"/>
            <a:ext cx="4693907" cy="25874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4878819-DDF2-70C9-BB7B-7FB3055B3F79}"/>
              </a:ext>
            </a:extLst>
          </p:cNvPr>
          <p:cNvSpPr txBox="1"/>
          <p:nvPr/>
        </p:nvSpPr>
        <p:spPr>
          <a:xfrm>
            <a:off x="9999643" y="5756891"/>
            <a:ext cx="13998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007434"/>
                </a:solidFill>
              </a:rPr>
              <a:t>250 €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85BD2C-C5D9-C2C8-1D27-09397E112C09}"/>
              </a:ext>
            </a:extLst>
          </p:cNvPr>
          <p:cNvSpPr txBox="1"/>
          <p:nvPr/>
        </p:nvSpPr>
        <p:spPr>
          <a:xfrm>
            <a:off x="6123898" y="5747296"/>
            <a:ext cx="1592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007434"/>
                </a:solidFill>
              </a:rPr>
              <a:t>6500</a:t>
            </a:r>
            <a:r>
              <a:rPr lang="en-US" sz="2800" b="1" i="1" dirty="0">
                <a:solidFill>
                  <a:srgbClr val="007434"/>
                </a:solidFill>
              </a:rPr>
              <a:t> €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22D446-1F24-F9EB-4539-38DA24A864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55832" y="2796992"/>
            <a:ext cx="1170003" cy="63200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3867D34-6447-0198-33FF-86529F7C0A4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-1" b="13197"/>
          <a:stretch/>
        </p:blipFill>
        <p:spPr>
          <a:xfrm>
            <a:off x="10926502" y="6221291"/>
            <a:ext cx="1169790" cy="549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3739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832</Words>
  <Application>Microsoft Office PowerPoint</Application>
  <PresentationFormat>Widescreen</PresentationFormat>
  <Paragraphs>233</Paragraphs>
  <Slides>21</Slides>
  <Notes>0</Notes>
  <HiddenSlides>5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Aharoni</vt:lpstr>
      <vt:lpstr>Arial</vt:lpstr>
      <vt:lpstr>Calibri</vt:lpstr>
      <vt:lpstr>Calibri Light</vt:lpstr>
      <vt:lpstr>Tenorite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Nabil Souhair</dc:creator>
  <cp:lastModifiedBy>Nabil Souhair</cp:lastModifiedBy>
  <cp:revision>97</cp:revision>
  <dcterms:created xsi:type="dcterms:W3CDTF">2022-09-29T07:56:12Z</dcterms:created>
  <dcterms:modified xsi:type="dcterms:W3CDTF">2023-01-28T16:10:49Z</dcterms:modified>
</cp:coreProperties>
</file>

<file path=docProps/thumbnail.jpeg>
</file>